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8" r:id="rId3"/>
    <p:sldId id="285" r:id="rId4"/>
    <p:sldId id="311" r:id="rId5"/>
    <p:sldId id="319" r:id="rId6"/>
    <p:sldId id="317" r:id="rId7"/>
    <p:sldId id="299" r:id="rId8"/>
    <p:sldId id="305" r:id="rId9"/>
    <p:sldId id="306" r:id="rId10"/>
    <p:sldId id="313" r:id="rId11"/>
    <p:sldId id="303" r:id="rId12"/>
    <p:sldId id="300" r:id="rId13"/>
    <p:sldId id="257"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76" autoAdjust="0"/>
  </p:normalViewPr>
  <p:slideViewPr>
    <p:cSldViewPr>
      <p:cViewPr varScale="1">
        <p:scale>
          <a:sx n="86" d="100"/>
          <a:sy n="86" d="100"/>
        </p:scale>
        <p:origin x="139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MY"/>
              <a:t>Numbers of participants registered for e-Learning courses Jan-July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Sheet1!$C$16:$C$17</c:f>
              <c:strCache>
                <c:ptCount val="2"/>
                <c:pt idx="1">
                  <c:v>No of Participants (VFD)</c:v>
                </c:pt>
              </c:strCache>
            </c:strRef>
          </c:tx>
          <c:spPr>
            <a:solidFill>
              <a:schemeClr val="accent1"/>
            </a:solidFill>
            <a:ln>
              <a:noFill/>
            </a:ln>
            <a:effectLst/>
          </c:spPr>
          <c:invertIfNegative val="0"/>
          <c:dPt>
            <c:idx val="6"/>
            <c:invertIfNegative val="0"/>
            <c:bubble3D val="0"/>
            <c:spPr>
              <a:solidFill>
                <a:schemeClr val="accent2"/>
              </a:solidFill>
              <a:ln>
                <a:noFill/>
              </a:ln>
              <a:effectLst/>
            </c:spPr>
            <c:extLst>
              <c:ext xmlns:c16="http://schemas.microsoft.com/office/drawing/2014/chart" uri="{C3380CC4-5D6E-409C-BE32-E72D297353CC}">
                <c16:uniqueId val="{00000001-59C0-4305-B816-A754E673E9E1}"/>
              </c:ext>
            </c:extLst>
          </c:dPt>
          <c:cat>
            <c:strRef>
              <c:f>Sheet1!$B$18:$B$24</c:f>
              <c:strCache>
                <c:ptCount val="7"/>
                <c:pt idx="0">
                  <c:v>January</c:v>
                </c:pt>
                <c:pt idx="1">
                  <c:v>February</c:v>
                </c:pt>
                <c:pt idx="2">
                  <c:v>May</c:v>
                </c:pt>
                <c:pt idx="3">
                  <c:v>June</c:v>
                </c:pt>
                <c:pt idx="4">
                  <c:v>July</c:v>
                </c:pt>
                <c:pt idx="5">
                  <c:v>Total participants for VFD</c:v>
                </c:pt>
                <c:pt idx="6">
                  <c:v>Total participants for NAWI</c:v>
                </c:pt>
              </c:strCache>
            </c:strRef>
          </c:cat>
          <c:val>
            <c:numRef>
              <c:f>Sheet1!$C$18:$C$24</c:f>
              <c:numCache>
                <c:formatCode>General</c:formatCode>
                <c:ptCount val="7"/>
                <c:pt idx="0">
                  <c:v>8</c:v>
                </c:pt>
                <c:pt idx="1">
                  <c:v>6</c:v>
                </c:pt>
                <c:pt idx="2">
                  <c:v>9</c:v>
                </c:pt>
                <c:pt idx="3">
                  <c:v>3</c:v>
                </c:pt>
                <c:pt idx="4">
                  <c:v>6</c:v>
                </c:pt>
                <c:pt idx="5">
                  <c:v>32</c:v>
                </c:pt>
                <c:pt idx="6">
                  <c:v>38</c:v>
                </c:pt>
              </c:numCache>
            </c:numRef>
          </c:val>
          <c:extLst>
            <c:ext xmlns:c16="http://schemas.microsoft.com/office/drawing/2014/chart" uri="{C3380CC4-5D6E-409C-BE32-E72D297353CC}">
              <c16:uniqueId val="{00000002-59C0-4305-B816-A754E673E9E1}"/>
            </c:ext>
          </c:extLst>
        </c:ser>
        <c:ser>
          <c:idx val="1"/>
          <c:order val="1"/>
          <c:tx>
            <c:strRef>
              <c:f>Sheet1!$D$16:$D$17</c:f>
              <c:strCache>
                <c:ptCount val="2"/>
                <c:pt idx="0">
                  <c:v>Year 2022</c:v>
                </c:pt>
                <c:pt idx="1">
                  <c:v>Economies</c:v>
                </c:pt>
              </c:strCache>
            </c:strRef>
          </c:tx>
          <c:spPr>
            <a:solidFill>
              <a:schemeClr val="accent2"/>
            </a:solidFill>
            <a:ln>
              <a:noFill/>
            </a:ln>
            <a:effectLst/>
          </c:spPr>
          <c:invertIfNegative val="0"/>
          <c:cat>
            <c:strRef>
              <c:f>Sheet1!$B$18:$B$24</c:f>
              <c:strCache>
                <c:ptCount val="7"/>
                <c:pt idx="0">
                  <c:v>January</c:v>
                </c:pt>
                <c:pt idx="1">
                  <c:v>February</c:v>
                </c:pt>
                <c:pt idx="2">
                  <c:v>May</c:v>
                </c:pt>
                <c:pt idx="3">
                  <c:v>June</c:v>
                </c:pt>
                <c:pt idx="4">
                  <c:v>July</c:v>
                </c:pt>
                <c:pt idx="5">
                  <c:v>Total participants for VFD</c:v>
                </c:pt>
                <c:pt idx="6">
                  <c:v>Total participants for NAWI</c:v>
                </c:pt>
              </c:strCache>
            </c:strRef>
          </c:cat>
          <c:val>
            <c:numRef>
              <c:f>Sheet1!$D$18:$D$24</c:f>
              <c:numCache>
                <c:formatCode>General</c:formatCode>
                <c:ptCount val="7"/>
                <c:pt idx="0">
                  <c:v>0</c:v>
                </c:pt>
                <c:pt idx="1">
                  <c:v>0</c:v>
                </c:pt>
                <c:pt idx="2">
                  <c:v>0</c:v>
                </c:pt>
                <c:pt idx="3">
                  <c:v>0</c:v>
                </c:pt>
                <c:pt idx="4">
                  <c:v>0</c:v>
                </c:pt>
              </c:numCache>
            </c:numRef>
          </c:val>
          <c:extLst>
            <c:ext xmlns:c16="http://schemas.microsoft.com/office/drawing/2014/chart" uri="{C3380CC4-5D6E-409C-BE32-E72D297353CC}">
              <c16:uniqueId val="{00000003-59C0-4305-B816-A754E673E9E1}"/>
            </c:ext>
          </c:extLst>
        </c:ser>
        <c:ser>
          <c:idx val="2"/>
          <c:order val="2"/>
          <c:tx>
            <c:strRef>
              <c:f>Sheet1!$E$16:$E$17</c:f>
              <c:strCache>
                <c:ptCount val="2"/>
                <c:pt idx="0">
                  <c:v>Year 2022</c:v>
                </c:pt>
                <c:pt idx="1">
                  <c:v>No of participants (NAWI)</c:v>
                </c:pt>
              </c:strCache>
            </c:strRef>
          </c:tx>
          <c:spPr>
            <a:solidFill>
              <a:schemeClr val="accent2"/>
            </a:solidFill>
            <a:ln>
              <a:noFill/>
            </a:ln>
            <a:effectLst/>
          </c:spPr>
          <c:invertIfNegative val="0"/>
          <c:cat>
            <c:strRef>
              <c:f>Sheet1!$B$18:$B$24</c:f>
              <c:strCache>
                <c:ptCount val="7"/>
                <c:pt idx="0">
                  <c:v>January</c:v>
                </c:pt>
                <c:pt idx="1">
                  <c:v>February</c:v>
                </c:pt>
                <c:pt idx="2">
                  <c:v>May</c:v>
                </c:pt>
                <c:pt idx="3">
                  <c:v>June</c:v>
                </c:pt>
                <c:pt idx="4">
                  <c:v>July</c:v>
                </c:pt>
                <c:pt idx="5">
                  <c:v>Total participants for VFD</c:v>
                </c:pt>
                <c:pt idx="6">
                  <c:v>Total participants for NAWI</c:v>
                </c:pt>
              </c:strCache>
            </c:strRef>
          </c:cat>
          <c:val>
            <c:numRef>
              <c:f>Sheet1!$E$18:$E$24</c:f>
              <c:numCache>
                <c:formatCode>General</c:formatCode>
                <c:ptCount val="7"/>
                <c:pt idx="0">
                  <c:v>11</c:v>
                </c:pt>
                <c:pt idx="1">
                  <c:v>3</c:v>
                </c:pt>
                <c:pt idx="2">
                  <c:v>7</c:v>
                </c:pt>
                <c:pt idx="3">
                  <c:v>8</c:v>
                </c:pt>
                <c:pt idx="4">
                  <c:v>9</c:v>
                </c:pt>
              </c:numCache>
            </c:numRef>
          </c:val>
          <c:extLst>
            <c:ext xmlns:c16="http://schemas.microsoft.com/office/drawing/2014/chart" uri="{C3380CC4-5D6E-409C-BE32-E72D297353CC}">
              <c16:uniqueId val="{00000004-59C0-4305-B816-A754E673E9E1}"/>
            </c:ext>
          </c:extLst>
        </c:ser>
        <c:ser>
          <c:idx val="3"/>
          <c:order val="3"/>
          <c:tx>
            <c:strRef>
              <c:f>Sheet1!$F$16:$F$17</c:f>
              <c:strCache>
                <c:ptCount val="2"/>
                <c:pt idx="0">
                  <c:v>Year 2022</c:v>
                </c:pt>
                <c:pt idx="1">
                  <c:v>Economies</c:v>
                </c:pt>
              </c:strCache>
            </c:strRef>
          </c:tx>
          <c:spPr>
            <a:solidFill>
              <a:schemeClr val="accent4"/>
            </a:solidFill>
            <a:ln>
              <a:noFill/>
            </a:ln>
            <a:effectLst/>
          </c:spPr>
          <c:invertIfNegative val="0"/>
          <c:cat>
            <c:strRef>
              <c:f>Sheet1!$B$18:$B$24</c:f>
              <c:strCache>
                <c:ptCount val="7"/>
                <c:pt idx="0">
                  <c:v>January</c:v>
                </c:pt>
                <c:pt idx="1">
                  <c:v>February</c:v>
                </c:pt>
                <c:pt idx="2">
                  <c:v>May</c:v>
                </c:pt>
                <c:pt idx="3">
                  <c:v>June</c:v>
                </c:pt>
                <c:pt idx="4">
                  <c:v>July</c:v>
                </c:pt>
                <c:pt idx="5">
                  <c:v>Total participants for VFD</c:v>
                </c:pt>
                <c:pt idx="6">
                  <c:v>Total participants for NAWI</c:v>
                </c:pt>
              </c:strCache>
            </c:strRef>
          </c:cat>
          <c:val>
            <c:numRef>
              <c:f>Sheet1!$F$18:$F$24</c:f>
              <c:numCache>
                <c:formatCode>General</c:formatCode>
                <c:ptCount val="7"/>
                <c:pt idx="0">
                  <c:v>0</c:v>
                </c:pt>
                <c:pt idx="1">
                  <c:v>0</c:v>
                </c:pt>
                <c:pt idx="2">
                  <c:v>0</c:v>
                </c:pt>
                <c:pt idx="3">
                  <c:v>0</c:v>
                </c:pt>
                <c:pt idx="4">
                  <c:v>0</c:v>
                </c:pt>
              </c:numCache>
            </c:numRef>
          </c:val>
          <c:extLst>
            <c:ext xmlns:c16="http://schemas.microsoft.com/office/drawing/2014/chart" uri="{C3380CC4-5D6E-409C-BE32-E72D297353CC}">
              <c16:uniqueId val="{00000005-59C0-4305-B816-A754E673E9E1}"/>
            </c:ext>
          </c:extLst>
        </c:ser>
        <c:dLbls>
          <c:showLegendKey val="0"/>
          <c:showVal val="0"/>
          <c:showCatName val="0"/>
          <c:showSerName val="0"/>
          <c:showPercent val="0"/>
          <c:showBubbleSize val="0"/>
        </c:dLbls>
        <c:gapWidth val="182"/>
        <c:axId val="1546516096"/>
        <c:axId val="1546503616"/>
      </c:barChart>
      <c:catAx>
        <c:axId val="15465160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6503616"/>
        <c:crosses val="autoZero"/>
        <c:auto val="1"/>
        <c:lblAlgn val="ctr"/>
        <c:lblOffset val="100"/>
        <c:noMultiLvlLbl val="0"/>
      </c:catAx>
      <c:valAx>
        <c:axId val="15465036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6516096"/>
        <c:crosses val="autoZero"/>
        <c:crossBetween val="between"/>
      </c:valAx>
      <c:spPr>
        <a:noFill/>
        <a:ln>
          <a:solidFill>
            <a:schemeClr val="tx2">
              <a:lumMod val="40000"/>
              <a:lumOff val="60000"/>
            </a:schemeClr>
          </a:solidFill>
        </a:ln>
        <a:effectLst/>
      </c:spPr>
    </c:plotArea>
    <c:legend>
      <c:legendPos val="b"/>
      <c:legendEntry>
        <c:idx val="0"/>
        <c:delete val="1"/>
      </c:legendEntry>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FDFAF9-A0F1-47B1-B0AE-0F8B71D6B314}" type="datetimeFigureOut">
              <a:rPr lang="en-NZ" smtClean="0"/>
              <a:t>1/10/2022</a:t>
            </a:fld>
            <a:endParaRPr lang="en-NZ"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0238C05-BB1E-4F42-8F73-F1C6E3C7CE22}" type="slidenum">
              <a:rPr lang="en-NZ" smtClean="0"/>
              <a:t>‹#›</a:t>
            </a:fld>
            <a:endParaRPr lang="en-NZ" dirty="0"/>
          </a:p>
        </p:txBody>
      </p:sp>
    </p:spTree>
    <p:extLst>
      <p:ext uri="{BB962C8B-B14F-4D97-AF65-F5344CB8AC3E}">
        <p14:creationId xmlns:p14="http://schemas.microsoft.com/office/powerpoint/2010/main" val="1367526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60238C05-BB1E-4F42-8F73-F1C6E3C7CE22}" type="slidenum">
              <a:rPr lang="en-NZ" smtClean="0"/>
              <a:t>7</a:t>
            </a:fld>
            <a:endParaRPr lang="en-NZ" dirty="0"/>
          </a:p>
        </p:txBody>
      </p:sp>
    </p:spTree>
    <p:extLst>
      <p:ext uri="{BB962C8B-B14F-4D97-AF65-F5344CB8AC3E}">
        <p14:creationId xmlns:p14="http://schemas.microsoft.com/office/powerpoint/2010/main" val="3229275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60238C05-BB1E-4F42-8F73-F1C6E3C7CE22}" type="slidenum">
              <a:rPr lang="en-NZ" smtClean="0"/>
              <a:t>8</a:t>
            </a:fld>
            <a:endParaRPr lang="en-NZ" dirty="0"/>
          </a:p>
        </p:txBody>
      </p:sp>
    </p:spTree>
    <p:extLst>
      <p:ext uri="{BB962C8B-B14F-4D97-AF65-F5344CB8AC3E}">
        <p14:creationId xmlns:p14="http://schemas.microsoft.com/office/powerpoint/2010/main" val="1229117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noProof="0" dirty="0"/>
          </a:p>
        </p:txBody>
      </p:sp>
      <p:sp>
        <p:nvSpPr>
          <p:cNvPr id="4" name="Slide Number Placeholder 3"/>
          <p:cNvSpPr>
            <a:spLocks noGrp="1"/>
          </p:cNvSpPr>
          <p:nvPr>
            <p:ph type="sldNum" sz="quarter" idx="10"/>
          </p:nvPr>
        </p:nvSpPr>
        <p:spPr/>
        <p:txBody>
          <a:bodyPr/>
          <a:lstStyle/>
          <a:p>
            <a:fld id="{60238C05-BB1E-4F42-8F73-F1C6E3C7CE22}" type="slidenum">
              <a:rPr lang="en-NZ" smtClean="0"/>
              <a:t>9</a:t>
            </a:fld>
            <a:endParaRPr lang="en-NZ" dirty="0"/>
          </a:p>
        </p:txBody>
      </p:sp>
    </p:spTree>
    <p:extLst>
      <p:ext uri="{BB962C8B-B14F-4D97-AF65-F5344CB8AC3E}">
        <p14:creationId xmlns:p14="http://schemas.microsoft.com/office/powerpoint/2010/main" val="96531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noProof="0" dirty="0"/>
          </a:p>
        </p:txBody>
      </p:sp>
      <p:sp>
        <p:nvSpPr>
          <p:cNvPr id="4" name="Slide Number Placeholder 3"/>
          <p:cNvSpPr>
            <a:spLocks noGrp="1"/>
          </p:cNvSpPr>
          <p:nvPr>
            <p:ph type="sldNum" sz="quarter" idx="10"/>
          </p:nvPr>
        </p:nvSpPr>
        <p:spPr/>
        <p:txBody>
          <a:bodyPr/>
          <a:lstStyle/>
          <a:p>
            <a:fld id="{60238C05-BB1E-4F42-8F73-F1C6E3C7CE22}" type="slidenum">
              <a:rPr lang="en-NZ" smtClean="0"/>
              <a:t>10</a:t>
            </a:fld>
            <a:endParaRPr lang="en-NZ" dirty="0"/>
          </a:p>
        </p:txBody>
      </p:sp>
    </p:spTree>
    <p:extLst>
      <p:ext uri="{BB962C8B-B14F-4D97-AF65-F5344CB8AC3E}">
        <p14:creationId xmlns:p14="http://schemas.microsoft.com/office/powerpoint/2010/main" val="2264822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60238C05-BB1E-4F42-8F73-F1C6E3C7CE22}" type="slidenum">
              <a:rPr lang="en-NZ" smtClean="0"/>
              <a:t>11</a:t>
            </a:fld>
            <a:endParaRPr lang="en-NZ" dirty="0"/>
          </a:p>
        </p:txBody>
      </p:sp>
    </p:spTree>
    <p:extLst>
      <p:ext uri="{BB962C8B-B14F-4D97-AF65-F5344CB8AC3E}">
        <p14:creationId xmlns:p14="http://schemas.microsoft.com/office/powerpoint/2010/main" val="41795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60238C05-BB1E-4F42-8F73-F1C6E3C7CE22}" type="slidenum">
              <a:rPr lang="en-NZ" smtClean="0"/>
              <a:t>12</a:t>
            </a:fld>
            <a:endParaRPr lang="en-NZ" dirty="0"/>
          </a:p>
        </p:txBody>
      </p:sp>
    </p:spTree>
    <p:extLst>
      <p:ext uri="{BB962C8B-B14F-4D97-AF65-F5344CB8AC3E}">
        <p14:creationId xmlns:p14="http://schemas.microsoft.com/office/powerpoint/2010/main" val="2665855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01557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230419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1649032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3">
            <a:extLst>
              <a:ext uri="{FF2B5EF4-FFF2-40B4-BE49-F238E27FC236}">
                <a16:creationId xmlns:a16="http://schemas.microsoft.com/office/drawing/2014/main" id="{9CDA831A-1466-4D0C-B0DE-E1D499ECC68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1572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53208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77135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173350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74715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70264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32824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4069151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99E46-1927-4FB7-A6A9-C14CD06F5C23}" type="datetimeFigureOut">
              <a:rPr lang="en-NZ" smtClean="0"/>
              <a:t>1/10/2022</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929387B0-0C5B-4C4E-A7A2-F2EEC8CFA766}" type="slidenum">
              <a:rPr lang="en-NZ" smtClean="0"/>
              <a:t>‹#›</a:t>
            </a:fld>
            <a:endParaRPr lang="en-NZ" dirty="0"/>
          </a:p>
        </p:txBody>
      </p:sp>
    </p:spTree>
    <p:extLst>
      <p:ext uri="{BB962C8B-B14F-4D97-AF65-F5344CB8AC3E}">
        <p14:creationId xmlns:p14="http://schemas.microsoft.com/office/powerpoint/2010/main" val="206501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99E46-1927-4FB7-A6A9-C14CD06F5C23}" type="datetimeFigureOut">
              <a:rPr lang="en-NZ" smtClean="0"/>
              <a:t>1/10/2022</a:t>
            </a:fld>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387B0-0C5B-4C4E-A7A2-F2EEC8CFA766}" type="slidenum">
              <a:rPr lang="en-NZ" smtClean="0"/>
              <a:t>‹#›</a:t>
            </a:fld>
            <a:endParaRPr lang="en-NZ" dirty="0"/>
          </a:p>
        </p:txBody>
      </p:sp>
    </p:spTree>
    <p:extLst>
      <p:ext uri="{BB962C8B-B14F-4D97-AF65-F5344CB8AC3E}">
        <p14:creationId xmlns:p14="http://schemas.microsoft.com/office/powerpoint/2010/main" val="85384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aplmf.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tb.de/tc/index.php?id=6461" TargetMode="External"/><Relationship Id="rId2" Type="http://schemas.openxmlformats.org/officeDocument/2006/relationships/hyperlink" Target="https://www.apec.org/Groups/Committee-on-Trade-and-Investment/Sub-Committee-on-Standards-and-Conformance"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8840"/>
            <a:ext cx="7772400" cy="1470025"/>
          </a:xfrm>
        </p:spPr>
        <p:txBody>
          <a:bodyPr>
            <a:normAutofit/>
          </a:bodyPr>
          <a:lstStyle/>
          <a:p>
            <a:pPr marL="457200"/>
            <a:r>
              <a:rPr lang="en-AU" sz="3200" b="1" dirty="0">
                <a:solidFill>
                  <a:schemeClr val="tx2">
                    <a:lumMod val="60000"/>
                    <a:lumOff val="40000"/>
                  </a:schemeClr>
                </a:solidFill>
                <a:ea typeface="Times"/>
              </a:rPr>
              <a:t>Asia-Pacific Legal Metrology Forum (APLMF) Report to RLMO </a:t>
            </a:r>
            <a:endParaRPr lang="en-NZ" i="1" dirty="0">
              <a:solidFill>
                <a:schemeClr val="tx2">
                  <a:lumMod val="60000"/>
                  <a:lumOff val="40000"/>
                </a:schemeClr>
              </a:solidFill>
            </a:endParaRPr>
          </a:p>
        </p:txBody>
      </p:sp>
      <p:pic>
        <p:nvPicPr>
          <p:cNvPr id="1026" name="Picture 2" descr="P:\Asia Pacific Legal Metrology Forum - Trading Standards\LOGOs\Footer_Letterhead_APLMF_without addres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496406"/>
            <a:ext cx="9144000" cy="150761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828987" y="5926638"/>
            <a:ext cx="6300192" cy="369332"/>
          </a:xfrm>
          <a:prstGeom prst="rect">
            <a:avLst/>
          </a:prstGeom>
        </p:spPr>
        <p:txBody>
          <a:bodyPr wrap="square">
            <a:spAutoFit/>
          </a:bodyPr>
          <a:lstStyle/>
          <a:p>
            <a:pPr algn="r">
              <a:spcAft>
                <a:spcPts val="0"/>
              </a:spcAft>
            </a:pPr>
            <a:r>
              <a:rPr lang="en-NZ" b="1" dirty="0">
                <a:solidFill>
                  <a:schemeClr val="tx2">
                    <a:lumMod val="75000"/>
                  </a:schemeClr>
                </a:solidFill>
                <a:ea typeface="MS Mincho"/>
              </a:rPr>
              <a:t>27</a:t>
            </a:r>
            <a:r>
              <a:rPr lang="en-NZ" b="1" baseline="30000" dirty="0">
                <a:solidFill>
                  <a:schemeClr val="tx2">
                    <a:lumMod val="75000"/>
                  </a:schemeClr>
                </a:solidFill>
                <a:ea typeface="MS Mincho"/>
              </a:rPr>
              <a:t>th</a:t>
            </a:r>
            <a:r>
              <a:rPr lang="en-NZ" b="1" dirty="0">
                <a:solidFill>
                  <a:schemeClr val="tx2">
                    <a:lumMod val="75000"/>
                  </a:schemeClr>
                </a:solidFill>
                <a:ea typeface="MS Mincho"/>
              </a:rPr>
              <a:t> September 2022</a:t>
            </a:r>
          </a:p>
        </p:txBody>
      </p:sp>
      <p:sp>
        <p:nvSpPr>
          <p:cNvPr id="7" name="Subtitle 2"/>
          <p:cNvSpPr txBox="1">
            <a:spLocks/>
          </p:cNvSpPr>
          <p:nvPr/>
        </p:nvSpPr>
        <p:spPr>
          <a:xfrm>
            <a:off x="302743" y="4341408"/>
            <a:ext cx="4709160" cy="1154998"/>
          </a:xfrm>
          <a:prstGeom prst="rect">
            <a:avLst/>
          </a:prstGeom>
        </p:spPr>
        <p:txBody>
          <a:bodyPr vert="horz" wrap="none" lIns="0" tIns="0" rIns="0" bIns="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l" defTabSz="879009" rtl="0" eaLnBrk="1" fontAlgn="auto" latinLnBrk="0" hangingPunct="1">
              <a:lnSpc>
                <a:spcPct val="100000"/>
              </a:lnSpc>
              <a:spcBef>
                <a:spcPts val="0"/>
              </a:spcBef>
              <a:spcAft>
                <a:spcPts val="0"/>
              </a:spcAft>
              <a:buClrTx/>
              <a:buSzTx/>
              <a:buFont typeface="Arial" pitchFamily="34" charset="0"/>
              <a:buNone/>
              <a:tabLst/>
              <a:defRPr/>
            </a:pPr>
            <a:r>
              <a:rPr kumimoji="0" lang="en-NZ" sz="2000" b="1" i="0" u="none" strike="noStrike" kern="1200" cap="none" spc="0" normalizeH="0" baseline="0" noProof="0" dirty="0">
                <a:ln>
                  <a:noFill/>
                </a:ln>
                <a:solidFill>
                  <a:schemeClr val="tx2">
                    <a:lumMod val="75000"/>
                  </a:schemeClr>
                </a:solidFill>
                <a:effectLst/>
                <a:uLnTx/>
                <a:uFillTx/>
                <a:cs typeface="Arial" panose="020B0604020202020204" pitchFamily="34" charset="0"/>
              </a:rPr>
              <a:t>Presented by: </a:t>
            </a:r>
            <a:r>
              <a:rPr lang="en-NZ" sz="2000" b="1" dirty="0">
                <a:solidFill>
                  <a:schemeClr val="tx2">
                    <a:lumMod val="75000"/>
                  </a:schemeClr>
                </a:solidFill>
                <a:cs typeface="Arial" panose="020B0604020202020204" pitchFamily="34" charset="0"/>
              </a:rPr>
              <a:t>Dr Osman Zakaria,</a:t>
            </a:r>
          </a:p>
          <a:p>
            <a:pPr marL="0" marR="0" lvl="0" indent="0" algn="l" defTabSz="879009" rtl="0" eaLnBrk="1" fontAlgn="auto" latinLnBrk="0" hangingPunct="1">
              <a:lnSpc>
                <a:spcPct val="100000"/>
              </a:lnSpc>
              <a:spcBef>
                <a:spcPts val="0"/>
              </a:spcBef>
              <a:spcAft>
                <a:spcPts val="0"/>
              </a:spcAft>
              <a:buClrTx/>
              <a:buSzTx/>
              <a:buFont typeface="Arial" pitchFamily="34" charset="0"/>
              <a:buNone/>
              <a:tabLst/>
              <a:defRPr/>
            </a:pPr>
            <a:r>
              <a:rPr lang="en-NZ" sz="2000" b="1" dirty="0">
                <a:solidFill>
                  <a:schemeClr val="tx2">
                    <a:lumMod val="75000"/>
                  </a:schemeClr>
                </a:solidFill>
                <a:cs typeface="Arial" panose="020B0604020202020204" pitchFamily="34" charset="0"/>
              </a:rPr>
              <a:t>Senior Director</a:t>
            </a:r>
            <a:r>
              <a:rPr kumimoji="0" lang="en-NZ" sz="2000" b="1" i="0" u="none" strike="noStrike" kern="1200" cap="none" spc="0" normalizeH="0" baseline="0" noProof="0" dirty="0">
                <a:ln>
                  <a:noFill/>
                </a:ln>
                <a:solidFill>
                  <a:schemeClr val="tx2">
                    <a:lumMod val="75000"/>
                  </a:schemeClr>
                </a:solidFill>
                <a:effectLst/>
                <a:uLnTx/>
                <a:uFillTx/>
                <a:cs typeface="Arial" panose="020B0604020202020204" pitchFamily="34" charset="0"/>
              </a:rPr>
              <a:t>, </a:t>
            </a:r>
          </a:p>
          <a:p>
            <a:pPr marL="0" marR="0" lvl="0" indent="0" algn="l" defTabSz="879009" rtl="0" eaLnBrk="1" fontAlgn="auto" latinLnBrk="0" hangingPunct="1">
              <a:lnSpc>
                <a:spcPct val="100000"/>
              </a:lnSpc>
              <a:spcBef>
                <a:spcPts val="0"/>
              </a:spcBef>
              <a:spcAft>
                <a:spcPts val="0"/>
              </a:spcAft>
              <a:buClrTx/>
              <a:buSzTx/>
              <a:buFont typeface="Arial" pitchFamily="34" charset="0"/>
              <a:buNone/>
              <a:tabLst/>
              <a:defRPr/>
            </a:pPr>
            <a:r>
              <a:rPr lang="en-NZ" sz="2000" b="1" dirty="0">
                <a:solidFill>
                  <a:schemeClr val="tx2">
                    <a:lumMod val="75000"/>
                  </a:schemeClr>
                </a:solidFill>
                <a:cs typeface="Arial" panose="020B0604020202020204" pitchFamily="34" charset="0"/>
              </a:rPr>
              <a:t>NMIM</a:t>
            </a:r>
            <a:r>
              <a:rPr kumimoji="0" lang="en-NZ" sz="2000" b="1" i="0" u="none" strike="noStrike" kern="1200" cap="none" spc="0" normalizeH="0" baseline="0" noProof="0" dirty="0">
                <a:ln>
                  <a:noFill/>
                </a:ln>
                <a:solidFill>
                  <a:schemeClr val="tx2">
                    <a:lumMod val="75000"/>
                  </a:schemeClr>
                </a:solidFill>
                <a:effectLst/>
                <a:uLnTx/>
                <a:uFillTx/>
                <a:cs typeface="Arial" panose="020B0604020202020204" pitchFamily="34" charset="0"/>
              </a:rPr>
              <a:t>, Malaysia</a:t>
            </a:r>
          </a:p>
          <a:p>
            <a:pPr marL="0" marR="0" lvl="0" indent="0" algn="l" defTabSz="879009" rtl="0" eaLnBrk="1" fontAlgn="auto" latinLnBrk="0" hangingPunct="1">
              <a:lnSpc>
                <a:spcPct val="100000"/>
              </a:lnSpc>
              <a:spcBef>
                <a:spcPts val="0"/>
              </a:spcBef>
              <a:spcAft>
                <a:spcPts val="0"/>
              </a:spcAft>
              <a:buClrTx/>
              <a:buSzTx/>
              <a:buFont typeface="Arial" pitchFamily="34" charset="0"/>
              <a:buNone/>
              <a:tabLst/>
              <a:defRPr/>
            </a:pPr>
            <a:r>
              <a:rPr kumimoji="0" lang="en-NZ" sz="2000" b="1" i="0" u="none" strike="noStrike" kern="1200" cap="none" spc="0" normalizeH="0" baseline="0" noProof="0" dirty="0">
                <a:ln>
                  <a:noFill/>
                </a:ln>
                <a:solidFill>
                  <a:schemeClr val="tx2">
                    <a:lumMod val="75000"/>
                  </a:schemeClr>
                </a:solidFill>
                <a:effectLst/>
                <a:uLnTx/>
                <a:uFillTx/>
                <a:cs typeface="Arial" panose="020B0604020202020204" pitchFamily="34" charset="0"/>
              </a:rPr>
              <a:t>APLMF President</a:t>
            </a:r>
          </a:p>
          <a:p>
            <a:pPr marL="0" marR="0" lvl="0" indent="0" algn="l" defTabSz="879009" rtl="0" eaLnBrk="1" fontAlgn="auto" latinLnBrk="0" hangingPunct="1">
              <a:lnSpc>
                <a:spcPct val="100000"/>
              </a:lnSpc>
              <a:spcBef>
                <a:spcPts val="0"/>
              </a:spcBef>
              <a:spcAft>
                <a:spcPts val="0"/>
              </a:spcAft>
              <a:buClrTx/>
              <a:buSzTx/>
              <a:buFont typeface="Arial" pitchFamily="34" charset="0"/>
              <a:buNone/>
              <a:tabLst/>
              <a:defRPr/>
            </a:pPr>
            <a:r>
              <a:rPr lang="en-NZ" sz="2000" b="1" dirty="0">
                <a:solidFill>
                  <a:schemeClr val="tx2">
                    <a:lumMod val="75000"/>
                  </a:schemeClr>
                </a:solidFill>
                <a:cs typeface="Arial" panose="020B0604020202020204" pitchFamily="34" charset="0"/>
              </a:rPr>
              <a:t>OIML CIML Member</a:t>
            </a:r>
            <a:endParaRPr kumimoji="0" lang="en-NZ" sz="2000" b="1" i="0" u="none" strike="noStrike" kern="1200" cap="none" spc="0" normalizeH="0" baseline="0" noProof="0" dirty="0">
              <a:ln>
                <a:noFill/>
              </a:ln>
              <a:solidFill>
                <a:schemeClr val="tx2">
                  <a:lumMod val="75000"/>
                </a:schemeClr>
              </a:solidFill>
              <a:effectLst/>
              <a:uLnTx/>
              <a:uFillTx/>
              <a:cs typeface="Arial" panose="020B0604020202020204"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14409"/>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535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1216" y="150285"/>
            <a:ext cx="8229600" cy="844902"/>
          </a:xfrm>
          <a:prstGeom prst="rect">
            <a:avLst/>
          </a:prstGeom>
        </p:spPr>
        <p:txBody>
          <a:bodyPr>
            <a:normAutofit/>
          </a:bodyPr>
          <a:lstStyle/>
          <a:p>
            <a:r>
              <a:rPr lang="en-NZ" sz="3600" b="1" dirty="0">
                <a:solidFill>
                  <a:srgbClr val="00B0F0"/>
                </a:solidFill>
                <a:cs typeface="Arial" panose="020B0604020202020204" pitchFamily="34" charset="0"/>
              </a:rPr>
              <a:t> </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tle 1">
            <a:extLst>
              <a:ext uri="{FF2B5EF4-FFF2-40B4-BE49-F238E27FC236}">
                <a16:creationId xmlns:a16="http://schemas.microsoft.com/office/drawing/2014/main" id="{1F437474-26BA-4E1B-A38E-3AD863C5048E}"/>
              </a:ext>
            </a:extLst>
          </p:cNvPr>
          <p:cNvSpPr txBox="1">
            <a:spLocks/>
          </p:cNvSpPr>
          <p:nvPr/>
        </p:nvSpPr>
        <p:spPr>
          <a:xfrm>
            <a:off x="1359099" y="152046"/>
            <a:ext cx="6291106" cy="830997"/>
          </a:xfrm>
          <a:prstGeom prst="rect">
            <a:avLst/>
          </a:prstGeom>
        </p:spPr>
        <p:txBody>
          <a:bodyPr vert="horz"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NZ" altLang="ja-JP" sz="2400" b="1" i="1" dirty="0">
                <a:solidFill>
                  <a:schemeClr val="tx2">
                    <a:lumMod val="60000"/>
                    <a:lumOff val="40000"/>
                  </a:schemeClr>
                </a:solidFill>
              </a:rPr>
              <a:t>APLMF Working Groups (WGs)</a:t>
            </a:r>
            <a:br>
              <a:rPr lang="en-NZ" altLang="ja-JP" sz="2400" b="1" i="1" dirty="0">
                <a:solidFill>
                  <a:schemeClr val="tx2">
                    <a:lumMod val="60000"/>
                    <a:lumOff val="40000"/>
                  </a:schemeClr>
                </a:solidFill>
              </a:rPr>
            </a:br>
            <a:r>
              <a:rPr lang="en-NZ" altLang="ja-JP" sz="2400" b="1" i="1" dirty="0">
                <a:solidFill>
                  <a:schemeClr val="tx2">
                    <a:lumMod val="60000"/>
                    <a:lumOff val="40000"/>
                  </a:schemeClr>
                </a:solidFill>
              </a:rPr>
              <a:t>Key activities (2.4) and future focuses (3.2)</a:t>
            </a:r>
          </a:p>
        </p:txBody>
      </p:sp>
      <p:sp>
        <p:nvSpPr>
          <p:cNvPr id="9" name="Content Placeholder 2">
            <a:extLst>
              <a:ext uri="{FF2B5EF4-FFF2-40B4-BE49-F238E27FC236}">
                <a16:creationId xmlns:a16="http://schemas.microsoft.com/office/drawing/2014/main" id="{0E274502-B1AE-4001-A3C1-7CCF37B522F2}"/>
              </a:ext>
            </a:extLst>
          </p:cNvPr>
          <p:cNvSpPr>
            <a:spLocks noGrp="1"/>
          </p:cNvSpPr>
          <p:nvPr>
            <p:ph idx="4294967295"/>
          </p:nvPr>
        </p:nvSpPr>
        <p:spPr>
          <a:xfrm>
            <a:off x="355391" y="1316082"/>
            <a:ext cx="8465081" cy="5416868"/>
          </a:xfrm>
          <a:prstGeom prst="rect">
            <a:avLst/>
          </a:prstGeom>
        </p:spPr>
        <p:txBody>
          <a:bodyPr wrap="square">
            <a:spAutoFit/>
          </a:bodyPr>
          <a:lstStyle/>
          <a:p>
            <a:pPr marL="0" lvl="0" indent="0">
              <a:spcBef>
                <a:spcPts val="0"/>
              </a:spcBef>
              <a:spcAft>
                <a:spcPts val="600"/>
              </a:spcAft>
              <a:buNone/>
            </a:pPr>
            <a:r>
              <a:rPr lang="en-US" sz="1800" b="1" dirty="0"/>
              <a:t>6. WG on Weighing Instruments </a:t>
            </a:r>
            <a:r>
              <a:rPr lang="en-US" sz="1800" dirty="0"/>
              <a:t>(WG-WI/</a:t>
            </a:r>
            <a:r>
              <a:rPr lang="en-US" altLang="ja-JP" sz="1800" dirty="0"/>
              <a:t> </a:t>
            </a:r>
            <a:r>
              <a:rPr lang="en-US" altLang="ja-JP" sz="1800" dirty="0" err="1"/>
              <a:t>Ms</a:t>
            </a:r>
            <a:r>
              <a:rPr lang="en-US" altLang="ja-JP" sz="1800" dirty="0"/>
              <a:t> </a:t>
            </a:r>
            <a:r>
              <a:rPr lang="en-US" altLang="ja-JP" sz="1800" dirty="0" err="1"/>
              <a:t>Suliana</a:t>
            </a:r>
            <a:r>
              <a:rPr lang="en-US" altLang="ja-JP" sz="1800" dirty="0"/>
              <a:t> </a:t>
            </a:r>
            <a:r>
              <a:rPr lang="en-US" altLang="ja-JP" sz="1800" dirty="0" err="1"/>
              <a:t>Ghazalli</a:t>
            </a:r>
            <a:r>
              <a:rPr lang="en-US" altLang="ja-JP" sz="1800" dirty="0"/>
              <a:t>, </a:t>
            </a:r>
            <a:r>
              <a:rPr lang="en-US" sz="1800" dirty="0"/>
              <a:t>Malaysia)</a:t>
            </a:r>
          </a:p>
          <a:p>
            <a:pPr marL="180975" indent="0">
              <a:spcBef>
                <a:spcPts val="0"/>
              </a:spcBef>
              <a:spcAft>
                <a:spcPts val="600"/>
              </a:spcAft>
              <a:buNone/>
            </a:pPr>
            <a:r>
              <a:rPr lang="en-US" altLang="ja-JP" sz="1800" dirty="0"/>
              <a:t>New WG set up in 2018</a:t>
            </a:r>
            <a:r>
              <a:rPr lang="en-US" sz="1800" dirty="0"/>
              <a:t>. The former title “WG on NAWI </a:t>
            </a:r>
            <a:r>
              <a:rPr lang="en-US" sz="1600" dirty="0">
                <a:solidFill>
                  <a:schemeClr val="accent1"/>
                </a:solidFill>
              </a:rPr>
              <a:t>(non-automatic weighing instrument)</a:t>
            </a:r>
            <a:r>
              <a:rPr lang="en-US" sz="1800" dirty="0"/>
              <a:t>” was recently renamed to expand the scope to all weighing instruments. WG also covers multi-dimensional </a:t>
            </a:r>
            <a:r>
              <a:rPr lang="en-US" altLang="ja-JP" sz="1800" dirty="0"/>
              <a:t>measuring </a:t>
            </a:r>
            <a:r>
              <a:rPr lang="en-US" sz="1800" dirty="0"/>
              <a:t>instruments </a:t>
            </a:r>
            <a:r>
              <a:rPr lang="en-US" altLang="ja-JP" sz="1800" dirty="0"/>
              <a:t>based on </a:t>
            </a:r>
            <a:r>
              <a:rPr lang="en-US" sz="1800" dirty="0"/>
              <a:t>OIML R 129 and weighing-in-motion </a:t>
            </a:r>
            <a:r>
              <a:rPr lang="en-US" altLang="ja-JP" sz="1800" dirty="0">
                <a:solidFill>
                  <a:schemeClr val="accent1"/>
                </a:solidFill>
              </a:rPr>
              <a:t>(WIM)</a:t>
            </a:r>
            <a:r>
              <a:rPr lang="en-US" altLang="ja-JP" sz="1800" dirty="0"/>
              <a:t> </a:t>
            </a:r>
            <a:r>
              <a:rPr lang="en-US" sz="1800" dirty="0"/>
              <a:t>technology</a:t>
            </a:r>
            <a:r>
              <a:rPr lang="en-US" altLang="ja-JP" sz="1800" dirty="0"/>
              <a:t> </a:t>
            </a:r>
            <a:r>
              <a:rPr lang="en-US" altLang="ja-JP" sz="1800" dirty="0">
                <a:solidFill>
                  <a:schemeClr val="accent1"/>
                </a:solidFill>
              </a:rPr>
              <a:t>(R 134)</a:t>
            </a:r>
            <a:r>
              <a:rPr lang="en-US" sz="1800" dirty="0"/>
              <a:t>. This WG has completed the eLearning module on NAWI </a:t>
            </a:r>
            <a:r>
              <a:rPr lang="en-US" sz="1800" dirty="0">
                <a:solidFill>
                  <a:schemeClr val="accent1"/>
                </a:solidFill>
              </a:rPr>
              <a:t>(R 76)</a:t>
            </a:r>
            <a:r>
              <a:rPr lang="en-US" sz="1800" dirty="0"/>
              <a:t>, and it is utilized on the PTB’s site. </a:t>
            </a:r>
            <a:r>
              <a:rPr lang="en-US" altLang="ja-JP" sz="1800" dirty="0"/>
              <a:t>WG continues developing eLearning modules on spring scales and weighbridges. WG plans training courses on: (1) belt weighers </a:t>
            </a:r>
            <a:r>
              <a:rPr lang="en-US" altLang="ja-JP" sz="1800" dirty="0">
                <a:solidFill>
                  <a:schemeClr val="accent1"/>
                </a:solidFill>
              </a:rPr>
              <a:t>(R 50)</a:t>
            </a:r>
            <a:r>
              <a:rPr lang="en-US" altLang="ja-JP" sz="1800" dirty="0"/>
              <a:t>, (2) WIM, (3) multi-dimensional measuring instruments, (4) automatic catch-weighing instruments </a:t>
            </a:r>
            <a:r>
              <a:rPr lang="en-US" altLang="ja-JP" sz="1800" dirty="0">
                <a:solidFill>
                  <a:schemeClr val="accent1"/>
                </a:solidFill>
              </a:rPr>
              <a:t>(R 51)</a:t>
            </a:r>
            <a:r>
              <a:rPr lang="en-US" altLang="ja-JP" sz="1800" dirty="0"/>
              <a:t>, and (5) automatic gravimetric filling Instruments </a:t>
            </a:r>
            <a:r>
              <a:rPr lang="en-US" altLang="ja-JP" sz="1800" dirty="0">
                <a:solidFill>
                  <a:schemeClr val="accent1"/>
                </a:solidFill>
              </a:rPr>
              <a:t>(R 61)</a:t>
            </a:r>
            <a:r>
              <a:rPr lang="en-US" altLang="ja-JP" sz="1800" dirty="0"/>
              <a:t>.</a:t>
            </a:r>
            <a:endParaRPr lang="en-US" sz="1800" dirty="0"/>
          </a:p>
          <a:p>
            <a:pPr marL="0" lvl="0" indent="0">
              <a:spcBef>
                <a:spcPts val="0"/>
              </a:spcBef>
              <a:spcAft>
                <a:spcPts val="600"/>
              </a:spcAft>
              <a:buNone/>
            </a:pPr>
            <a:r>
              <a:rPr lang="en-US" sz="1800" b="1" dirty="0"/>
              <a:t>7. WG on Measurement of fuel (</a:t>
            </a:r>
            <a:r>
              <a:rPr lang="en-US" sz="1800" dirty="0"/>
              <a:t>WG-MF/Greg Harrington from Australia</a:t>
            </a:r>
            <a:r>
              <a:rPr lang="en-US" sz="1800" b="1" dirty="0"/>
              <a:t>)</a:t>
            </a:r>
          </a:p>
          <a:p>
            <a:pPr marL="180975" lvl="0" indent="0">
              <a:spcBef>
                <a:spcPts val="0"/>
              </a:spcBef>
              <a:spcAft>
                <a:spcPts val="600"/>
              </a:spcAft>
              <a:buNone/>
            </a:pPr>
            <a:r>
              <a:rPr lang="en-US" sz="1800" dirty="0"/>
              <a:t>New working group</a:t>
            </a:r>
          </a:p>
          <a:p>
            <a:pPr marL="180975" lvl="0" indent="0">
              <a:spcBef>
                <a:spcPts val="0"/>
              </a:spcBef>
              <a:spcAft>
                <a:spcPts val="600"/>
              </a:spcAft>
              <a:buNone/>
            </a:pPr>
            <a:endParaRPr lang="en-US" sz="1800" dirty="0"/>
          </a:p>
          <a:p>
            <a:pPr marL="0" lvl="0" indent="0">
              <a:spcBef>
                <a:spcPts val="0"/>
              </a:spcBef>
              <a:spcAft>
                <a:spcPts val="600"/>
              </a:spcAft>
              <a:buNone/>
            </a:pPr>
            <a:r>
              <a:rPr lang="en-US" sz="1800" b="1" dirty="0"/>
              <a:t>8. WG on Medical Measurement (</a:t>
            </a:r>
            <a:r>
              <a:rPr lang="en-US" sz="1800" dirty="0"/>
              <a:t>WG-MM/</a:t>
            </a:r>
            <a:r>
              <a:rPr lang="en-US" sz="1800" dirty="0" err="1"/>
              <a:t>Chengwei</a:t>
            </a:r>
            <a:r>
              <a:rPr lang="en-US" sz="1800" dirty="0"/>
              <a:t> Li from NIM, China</a:t>
            </a:r>
            <a:r>
              <a:rPr lang="en-US" sz="1800" b="1" dirty="0"/>
              <a:t>)</a:t>
            </a:r>
          </a:p>
          <a:p>
            <a:pPr marL="180975" lvl="0" indent="0">
              <a:spcBef>
                <a:spcPts val="0"/>
              </a:spcBef>
              <a:spcAft>
                <a:spcPts val="600"/>
              </a:spcAft>
              <a:buNone/>
            </a:pPr>
            <a:r>
              <a:rPr lang="en-US" sz="1800" dirty="0"/>
              <a:t>New working group</a:t>
            </a:r>
          </a:p>
          <a:p>
            <a:pPr marL="180975" lvl="0" indent="0">
              <a:spcBef>
                <a:spcPts val="0"/>
              </a:spcBef>
              <a:spcAft>
                <a:spcPts val="600"/>
              </a:spcAft>
              <a:buNone/>
            </a:pPr>
            <a:endParaRPr lang="en-US" sz="1800" dirty="0"/>
          </a:p>
          <a:p>
            <a:pPr marL="180975" lvl="0" indent="0">
              <a:spcBef>
                <a:spcPts val="0"/>
              </a:spcBef>
              <a:spcAft>
                <a:spcPts val="600"/>
              </a:spcAft>
              <a:buNone/>
            </a:pPr>
            <a:endParaRPr lang="en-US" sz="1800" dirty="0"/>
          </a:p>
        </p:txBody>
      </p:sp>
      <p:sp>
        <p:nvSpPr>
          <p:cNvPr id="3" name="スライド番号プレースホルダー 2">
            <a:extLst>
              <a:ext uri="{FF2B5EF4-FFF2-40B4-BE49-F238E27FC236}">
                <a16:creationId xmlns:a16="http://schemas.microsoft.com/office/drawing/2014/main" id="{A3E5A21B-77DF-41B5-B97E-C80F1967C980}"/>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10</a:t>
            </a:fld>
            <a:endParaRPr lang="en-NZ" dirty="0"/>
          </a:p>
        </p:txBody>
      </p:sp>
    </p:spTree>
    <p:extLst>
      <p:ext uri="{BB962C8B-B14F-4D97-AF65-F5344CB8AC3E}">
        <p14:creationId xmlns:p14="http://schemas.microsoft.com/office/powerpoint/2010/main" val="27758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1216" y="150285"/>
            <a:ext cx="8229600" cy="844902"/>
          </a:xfrm>
          <a:prstGeom prst="rect">
            <a:avLst/>
          </a:prstGeom>
        </p:spPr>
        <p:txBody>
          <a:bodyPr>
            <a:normAutofit/>
          </a:bodyPr>
          <a:lstStyle/>
          <a:p>
            <a:r>
              <a:rPr lang="en-NZ" sz="3600" b="1" dirty="0">
                <a:solidFill>
                  <a:srgbClr val="00B0F0"/>
                </a:solidFill>
                <a:cs typeface="Arial" panose="020B0604020202020204" pitchFamily="34" charset="0"/>
              </a:rPr>
              <a:t> </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tle 1">
            <a:extLst>
              <a:ext uri="{FF2B5EF4-FFF2-40B4-BE49-F238E27FC236}">
                <a16:creationId xmlns:a16="http://schemas.microsoft.com/office/drawing/2014/main" id="{1F437474-26BA-4E1B-A38E-3AD863C5048E}"/>
              </a:ext>
            </a:extLst>
          </p:cNvPr>
          <p:cNvSpPr txBox="1">
            <a:spLocks/>
          </p:cNvSpPr>
          <p:nvPr/>
        </p:nvSpPr>
        <p:spPr>
          <a:xfrm>
            <a:off x="2203052" y="95350"/>
            <a:ext cx="5141463" cy="830997"/>
          </a:xfrm>
          <a:prstGeom prst="rect">
            <a:avLst/>
          </a:prstGeom>
        </p:spPr>
        <p:txBody>
          <a:bodyPr vert="horz"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4763"/>
            <a:r>
              <a:rPr lang="en-NZ" altLang="ja-JP" sz="2400" b="1" i="1" dirty="0">
                <a:solidFill>
                  <a:schemeClr val="tx2">
                    <a:lumMod val="60000"/>
                    <a:lumOff val="40000"/>
                  </a:schemeClr>
                </a:solidFill>
              </a:rPr>
              <a:t>APLMF Working Groups (WGs) </a:t>
            </a:r>
            <a:br>
              <a:rPr lang="en-NZ" altLang="ja-JP" sz="2400" b="1" i="1" dirty="0">
                <a:solidFill>
                  <a:schemeClr val="tx2">
                    <a:lumMod val="60000"/>
                    <a:lumOff val="40000"/>
                  </a:schemeClr>
                </a:solidFill>
              </a:rPr>
            </a:br>
            <a:r>
              <a:rPr lang="en-NZ" sz="2400" b="1" i="1" dirty="0">
                <a:solidFill>
                  <a:schemeClr val="tx2">
                    <a:lumMod val="60000"/>
                    <a:lumOff val="40000"/>
                  </a:schemeClr>
                </a:solidFill>
              </a:rPr>
              <a:t>eLearning modules (Table 2 in 2.6)</a:t>
            </a:r>
          </a:p>
        </p:txBody>
      </p:sp>
      <p:graphicFrame>
        <p:nvGraphicFramePr>
          <p:cNvPr id="3" name="表 2">
            <a:extLst>
              <a:ext uri="{FF2B5EF4-FFF2-40B4-BE49-F238E27FC236}">
                <a16:creationId xmlns:a16="http://schemas.microsoft.com/office/drawing/2014/main" id="{8D5D7915-7F0E-4467-8FA1-678F577661E8}"/>
              </a:ext>
            </a:extLst>
          </p:cNvPr>
          <p:cNvGraphicFramePr>
            <a:graphicFrameLocks noGrp="1"/>
          </p:cNvGraphicFramePr>
          <p:nvPr/>
        </p:nvGraphicFramePr>
        <p:xfrm>
          <a:off x="234168" y="980728"/>
          <a:ext cx="8730262" cy="4596511"/>
        </p:xfrm>
        <a:graphic>
          <a:graphicData uri="http://schemas.openxmlformats.org/drawingml/2006/table">
            <a:tbl>
              <a:tblPr firstRow="1" firstCol="1" bandRow="1">
                <a:tableStyleId>{5C22544A-7EE6-4342-B048-85BDC9FD1C3A}</a:tableStyleId>
              </a:tblPr>
              <a:tblGrid>
                <a:gridCol w="1132866">
                  <a:extLst>
                    <a:ext uri="{9D8B030D-6E8A-4147-A177-3AD203B41FA5}">
                      <a16:colId xmlns:a16="http://schemas.microsoft.com/office/drawing/2014/main" val="2438278494"/>
                    </a:ext>
                  </a:extLst>
                </a:gridCol>
                <a:gridCol w="5003492">
                  <a:extLst>
                    <a:ext uri="{9D8B030D-6E8A-4147-A177-3AD203B41FA5}">
                      <a16:colId xmlns:a16="http://schemas.microsoft.com/office/drawing/2014/main" val="742732087"/>
                    </a:ext>
                  </a:extLst>
                </a:gridCol>
                <a:gridCol w="2593904">
                  <a:extLst>
                    <a:ext uri="{9D8B030D-6E8A-4147-A177-3AD203B41FA5}">
                      <a16:colId xmlns:a16="http://schemas.microsoft.com/office/drawing/2014/main" val="1959429609"/>
                    </a:ext>
                  </a:extLst>
                </a:gridCol>
              </a:tblGrid>
              <a:tr h="0">
                <a:tc>
                  <a:txBody>
                    <a:bodyPr/>
                    <a:lstStyle/>
                    <a:p>
                      <a:pPr algn="ctr">
                        <a:lnSpc>
                          <a:spcPct val="115000"/>
                        </a:lnSpc>
                        <a:spcAft>
                          <a:spcPts val="600"/>
                        </a:spcAft>
                      </a:pPr>
                      <a:r>
                        <a:rPr lang="en-GB" sz="1200" dirty="0">
                          <a:effectLst/>
                        </a:rPr>
                        <a:t>Year of delivery</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ctr">
                        <a:lnSpc>
                          <a:spcPct val="115000"/>
                        </a:lnSpc>
                        <a:spcAft>
                          <a:spcPts val="600"/>
                        </a:spcAft>
                      </a:pPr>
                      <a:r>
                        <a:rPr lang="en-GB" sz="1200" dirty="0">
                          <a:effectLst/>
                        </a:rPr>
                        <a:t>Main topic</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ctr">
                        <a:lnSpc>
                          <a:spcPct val="115000"/>
                        </a:lnSpc>
                        <a:spcAft>
                          <a:spcPts val="600"/>
                        </a:spcAft>
                      </a:pPr>
                      <a:r>
                        <a:rPr lang="en-GB" sz="1200">
                          <a:effectLst/>
                        </a:rPr>
                        <a:t>Providers and responsibility</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1128515044"/>
                  </a:ext>
                </a:extLst>
              </a:tr>
              <a:tr h="0">
                <a:tc>
                  <a:txBody>
                    <a:bodyPr/>
                    <a:lstStyle/>
                    <a:p>
                      <a:pPr algn="ctr">
                        <a:lnSpc>
                          <a:spcPct val="115000"/>
                        </a:lnSpc>
                        <a:spcAft>
                          <a:spcPts val="600"/>
                        </a:spcAft>
                      </a:pPr>
                      <a:r>
                        <a:rPr lang="en-GB" sz="1200" dirty="0">
                          <a:solidFill>
                            <a:schemeClr val="tx1"/>
                          </a:solidFill>
                          <a:effectLst/>
                        </a:rPr>
                        <a:t>2021</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20000"/>
                        <a:lumOff val="80000"/>
                      </a:schemeClr>
                    </a:solidFill>
                  </a:tcPr>
                </a:tc>
                <a:tc>
                  <a:txBody>
                    <a:bodyPr/>
                    <a:lstStyle/>
                    <a:p>
                      <a:pPr algn="just">
                        <a:lnSpc>
                          <a:spcPct val="115000"/>
                        </a:lnSpc>
                        <a:spcAft>
                          <a:spcPts val="600"/>
                        </a:spcAft>
                      </a:pPr>
                      <a:r>
                        <a:rPr lang="en-GB" sz="1200" b="1" dirty="0">
                          <a:effectLst/>
                        </a:rPr>
                        <a:t>Fuel dispensers </a:t>
                      </a:r>
                      <a:r>
                        <a:rPr lang="en-GB" sz="1200" dirty="0">
                          <a:effectLst/>
                        </a:rPr>
                        <a:t>(OIML R 117) </a:t>
                      </a:r>
                      <a:r>
                        <a:rPr lang="en-GB" sz="1200" dirty="0">
                          <a:solidFill>
                            <a:srgbClr val="FF0000"/>
                          </a:solidFill>
                          <a:effectLst/>
                          <a:sym typeface="Wingdings" panose="05000000000000000000" pitchFamily="2" charset="2"/>
                        </a:rPr>
                        <a:t>Utilized since June on NMIA’s site</a:t>
                      </a:r>
                      <a:endParaRPr lang="ja-JP" sz="1200" dirty="0">
                        <a:solidFill>
                          <a:srgbClr val="FF0000"/>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dirty="0">
                          <a:effectLst/>
                        </a:rPr>
                        <a:t>Australia (or new WG)</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2750796815"/>
                  </a:ext>
                </a:extLst>
              </a:tr>
              <a:tr h="0">
                <a:tc>
                  <a:txBody>
                    <a:bodyPr/>
                    <a:lstStyle/>
                    <a:p>
                      <a:pPr algn="ctr">
                        <a:lnSpc>
                          <a:spcPct val="115000"/>
                        </a:lnSpc>
                        <a:spcAft>
                          <a:spcPts val="600"/>
                        </a:spcAft>
                      </a:pPr>
                      <a:r>
                        <a:rPr lang="en-GB" sz="1200" dirty="0">
                          <a:solidFill>
                            <a:schemeClr val="tx1"/>
                          </a:solidFill>
                          <a:effectLst/>
                        </a:rPr>
                        <a:t>2021</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20000"/>
                        <a:lumOff val="80000"/>
                      </a:schemeClr>
                    </a:solidFill>
                  </a:tcPr>
                </a:tc>
                <a:tc>
                  <a:txBody>
                    <a:bodyPr/>
                    <a:lstStyle/>
                    <a:p>
                      <a:pPr algn="just">
                        <a:lnSpc>
                          <a:spcPct val="115000"/>
                        </a:lnSpc>
                        <a:spcAft>
                          <a:spcPts val="600"/>
                        </a:spcAft>
                      </a:pPr>
                      <a:r>
                        <a:rPr lang="en-GB" sz="1200" b="1" dirty="0">
                          <a:effectLst/>
                        </a:rPr>
                        <a:t>NAWI</a:t>
                      </a:r>
                      <a:r>
                        <a:rPr lang="en-GB" sz="1200" dirty="0">
                          <a:effectLst/>
                        </a:rPr>
                        <a:t> (OIML R 76)</a:t>
                      </a:r>
                      <a:r>
                        <a:rPr lang="en-GB" altLang="ja-JP" sz="1200" dirty="0">
                          <a:effectLst/>
                          <a:sym typeface="Wingdings" panose="05000000000000000000" pitchFamily="2" charset="2"/>
                        </a:rPr>
                        <a:t> </a:t>
                      </a:r>
                      <a:r>
                        <a:rPr lang="en-GB" altLang="ja-JP" sz="1200" dirty="0">
                          <a:solidFill>
                            <a:srgbClr val="FF0000"/>
                          </a:solidFill>
                          <a:effectLst/>
                          <a:sym typeface="Wingdings" panose="05000000000000000000" pitchFamily="2" charset="2"/>
                        </a:rPr>
                        <a:t>Utilized since October on PTB’s site</a:t>
                      </a:r>
                      <a:endParaRPr lang="ja-JP" sz="1200" dirty="0">
                        <a:solidFill>
                          <a:srgbClr val="FF0000"/>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dirty="0">
                          <a:effectLst/>
                        </a:rPr>
                        <a:t>New Zealand and WG-WI</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891165511"/>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dirty="0">
                          <a:effectLst/>
                        </a:rPr>
                        <a:t>AQS (average quantity system) for pre-packages (OIML R 87)</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WG-GPM</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698314451"/>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a:effectLst/>
                        </a:rPr>
                        <a:t>OIML-CS (OIML B 18 and others)</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WG-CS</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699881354"/>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l">
                        <a:lnSpc>
                          <a:spcPct val="115000"/>
                        </a:lnSpc>
                        <a:spcAft>
                          <a:spcPts val="600"/>
                        </a:spcAft>
                      </a:pPr>
                      <a:r>
                        <a:rPr lang="en-GB" sz="1200">
                          <a:effectLst/>
                        </a:rPr>
                        <a:t>Spring balances (OIML R 76)</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24389915"/>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dirty="0">
                          <a:effectLst/>
                        </a:rPr>
                        <a:t>Weighbridges (OIML R76)</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360970090"/>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a:effectLst/>
                        </a:rPr>
                        <a:t>Electricity meters (OIML R 46)</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WG-UM</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911493879"/>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a:effectLst/>
                        </a:rPr>
                        <a:t>Bulk fuel metering system (OIML R 117)</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WG-MCS (or new WG)</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73206992"/>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a:effectLst/>
                        </a:rPr>
                        <a:t>CNG (compressed natural gas) dispensers (R 139)</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WG-MCS (or new WG)</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360951403"/>
                  </a:ext>
                </a:extLst>
              </a:tr>
              <a:tr h="0">
                <a:tc>
                  <a:txBody>
                    <a:bodyPr/>
                    <a:lstStyle/>
                    <a:p>
                      <a:pPr algn="ctr">
                        <a:lnSpc>
                          <a:spcPct val="115000"/>
                        </a:lnSpc>
                        <a:spcAft>
                          <a:spcPts val="600"/>
                        </a:spcAft>
                      </a:pPr>
                      <a:r>
                        <a:rPr lang="en-GB" sz="1200" dirty="0">
                          <a:solidFill>
                            <a:schemeClr val="tx1"/>
                          </a:solidFill>
                          <a:effectLst/>
                        </a:rPr>
                        <a:t>2022</a:t>
                      </a:r>
                      <a:endParaRPr lang="ja-JP" sz="1200" dirty="0">
                        <a:solidFill>
                          <a:schemeClr val="tx1"/>
                        </a:solidFill>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solidFill>
                      <a:schemeClr val="tx2">
                        <a:lumMod val="40000"/>
                        <a:lumOff val="60000"/>
                      </a:schemeClr>
                    </a:solidFill>
                  </a:tcPr>
                </a:tc>
                <a:tc>
                  <a:txBody>
                    <a:bodyPr/>
                    <a:lstStyle/>
                    <a:p>
                      <a:pPr algn="just">
                        <a:lnSpc>
                          <a:spcPct val="115000"/>
                        </a:lnSpc>
                        <a:spcAft>
                          <a:spcPts val="600"/>
                        </a:spcAft>
                      </a:pPr>
                      <a:r>
                        <a:rPr lang="en-GB" sz="1200">
                          <a:effectLst/>
                        </a:rPr>
                        <a:t>Taxi meters (OIML R 21)</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WG-MCS</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1255800334"/>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Rice moisture meters (R 59 and APLMF Guide 6)</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WG-QMAP</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911239553"/>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Belt weighers (OIML R 50)</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424581008"/>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Instruments for weigh in motion (OIML R 134) </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718789633"/>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Multi-dimensional measuring instruments (OIML R 129)</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523775456"/>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Automatic catch-weighing instruments (OIML R 51)</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WG-WI</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3649978957"/>
                  </a:ext>
                </a:extLst>
              </a:tr>
              <a:tr h="0">
                <a:tc>
                  <a:txBody>
                    <a:bodyPr/>
                    <a:lstStyle/>
                    <a:p>
                      <a:pPr algn="ctr">
                        <a:lnSpc>
                          <a:spcPct val="115000"/>
                        </a:lnSpc>
                        <a:spcAft>
                          <a:spcPts val="600"/>
                        </a:spcAft>
                      </a:pPr>
                      <a:r>
                        <a:rPr lang="en-GB" sz="1200">
                          <a:effectLst/>
                        </a:rPr>
                        <a:t>2023</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a:effectLst/>
                        </a:rPr>
                        <a:t>Automatic gravimetric filling Instruments (OIML R 61)</a:t>
                      </a:r>
                      <a:endParaRPr lang="ja-JP" sz="120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tc>
                  <a:txBody>
                    <a:bodyPr/>
                    <a:lstStyle/>
                    <a:p>
                      <a:pPr algn="just">
                        <a:lnSpc>
                          <a:spcPct val="115000"/>
                        </a:lnSpc>
                        <a:spcAft>
                          <a:spcPts val="600"/>
                        </a:spcAft>
                      </a:pPr>
                      <a:r>
                        <a:rPr lang="en-GB" sz="1200" dirty="0">
                          <a:effectLst/>
                        </a:rPr>
                        <a:t>WG-WI</a:t>
                      </a:r>
                      <a:endParaRPr lang="ja-JP" sz="12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36195" marR="36195" marT="36195" marB="36195"/>
                </a:tc>
                <a:extLst>
                  <a:ext uri="{0D108BD9-81ED-4DB2-BD59-A6C34878D82A}">
                    <a16:rowId xmlns:a16="http://schemas.microsoft.com/office/drawing/2014/main" val="4142697911"/>
                  </a:ext>
                </a:extLst>
              </a:tr>
            </a:tbl>
          </a:graphicData>
        </a:graphic>
      </p:graphicFrame>
      <p:sp>
        <p:nvSpPr>
          <p:cNvPr id="9" name="Content Placeholder 2">
            <a:extLst>
              <a:ext uri="{FF2B5EF4-FFF2-40B4-BE49-F238E27FC236}">
                <a16:creationId xmlns:a16="http://schemas.microsoft.com/office/drawing/2014/main" id="{38A7F7BC-A78E-4111-9177-6CE6B810E972}"/>
              </a:ext>
            </a:extLst>
          </p:cNvPr>
          <p:cNvSpPr>
            <a:spLocks noGrp="1"/>
          </p:cNvSpPr>
          <p:nvPr>
            <p:ph idx="4294967295"/>
          </p:nvPr>
        </p:nvSpPr>
        <p:spPr>
          <a:xfrm>
            <a:off x="189037" y="5614437"/>
            <a:ext cx="8152778" cy="584775"/>
          </a:xfrm>
          <a:prstGeom prst="rect">
            <a:avLst/>
          </a:prstGeom>
        </p:spPr>
        <p:txBody>
          <a:bodyPr wrap="square">
            <a:spAutoFit/>
          </a:bodyPr>
          <a:lstStyle/>
          <a:p>
            <a:pPr>
              <a:spcBef>
                <a:spcPts val="0"/>
              </a:spcBef>
              <a:buFont typeface="Wingdings" panose="05000000000000000000" pitchFamily="2" charset="2"/>
              <a:buChar char="ü"/>
            </a:pPr>
            <a:r>
              <a:rPr lang="en-US" altLang="ja-JP" sz="1600" dirty="0"/>
              <a:t>All WGs started drafting eLearning modules.</a:t>
            </a:r>
          </a:p>
          <a:p>
            <a:pPr>
              <a:spcBef>
                <a:spcPts val="0"/>
              </a:spcBef>
              <a:buFont typeface="Wingdings" panose="05000000000000000000" pitchFamily="2" charset="2"/>
              <a:buChar char="ü"/>
            </a:pPr>
            <a:r>
              <a:rPr lang="en-US" altLang="ja-JP" sz="1600" dirty="0"/>
              <a:t>Modules for fuel dispensers and NAWI are utilized on a monthly basis.</a:t>
            </a:r>
            <a:endParaRPr lang="en-US" sz="1600" dirty="0"/>
          </a:p>
        </p:txBody>
      </p:sp>
      <p:sp>
        <p:nvSpPr>
          <p:cNvPr id="7" name="スライド番号プレースホルダー 6">
            <a:extLst>
              <a:ext uri="{FF2B5EF4-FFF2-40B4-BE49-F238E27FC236}">
                <a16:creationId xmlns:a16="http://schemas.microsoft.com/office/drawing/2014/main" id="{8121E334-416C-416E-9B55-25C2785CC577}"/>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11</a:t>
            </a:fld>
            <a:endParaRPr lang="en-NZ" dirty="0"/>
          </a:p>
        </p:txBody>
      </p:sp>
    </p:spTree>
    <p:extLst>
      <p:ext uri="{BB962C8B-B14F-4D97-AF65-F5344CB8AC3E}">
        <p14:creationId xmlns:p14="http://schemas.microsoft.com/office/powerpoint/2010/main" val="150181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1216" y="150285"/>
            <a:ext cx="8229600" cy="844902"/>
          </a:xfrm>
          <a:prstGeom prst="rect">
            <a:avLst/>
          </a:prstGeom>
        </p:spPr>
        <p:txBody>
          <a:bodyPr>
            <a:normAutofit/>
          </a:bodyPr>
          <a:lstStyle/>
          <a:p>
            <a:r>
              <a:rPr lang="en-NZ" sz="4000" b="1" dirty="0">
                <a:solidFill>
                  <a:srgbClr val="00B0F0"/>
                </a:solidFill>
                <a:cs typeface="Arial" panose="020B0604020202020204" pitchFamily="34" charset="0"/>
              </a:rPr>
              <a:t> </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a:extLst>
              <a:ext uri="{FF2B5EF4-FFF2-40B4-BE49-F238E27FC236}">
                <a16:creationId xmlns:a16="http://schemas.microsoft.com/office/drawing/2014/main" id="{09924F46-5D59-47F2-A69A-104532448C49}"/>
              </a:ext>
            </a:extLst>
          </p:cNvPr>
          <p:cNvSpPr txBox="1">
            <a:spLocks/>
          </p:cNvSpPr>
          <p:nvPr/>
        </p:nvSpPr>
        <p:spPr>
          <a:xfrm>
            <a:off x="1873832" y="162271"/>
            <a:ext cx="5830393" cy="912769"/>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i="1" dirty="0">
                <a:solidFill>
                  <a:schemeClr val="tx2">
                    <a:lumMod val="60000"/>
                    <a:lumOff val="40000"/>
                  </a:schemeClr>
                </a:solidFill>
              </a:rPr>
              <a:t>Future focus - emerging issues </a:t>
            </a:r>
            <a:r>
              <a:rPr lang="en-US" altLang="ja-JP" sz="2800" b="1" i="1" dirty="0">
                <a:solidFill>
                  <a:schemeClr val="tx2">
                    <a:lumMod val="60000"/>
                    <a:lumOff val="40000"/>
                  </a:schemeClr>
                </a:solidFill>
              </a:rPr>
              <a:t>Recommendations to MEDEA 3 (4.1)</a:t>
            </a:r>
            <a:endParaRPr lang="en-NZ" sz="2800" b="1" i="1" dirty="0">
              <a:solidFill>
                <a:schemeClr val="tx2">
                  <a:lumMod val="60000"/>
                  <a:lumOff val="40000"/>
                </a:schemeClr>
              </a:solidFill>
            </a:endParaRPr>
          </a:p>
        </p:txBody>
      </p:sp>
      <p:sp>
        <p:nvSpPr>
          <p:cNvPr id="3" name="Content Placeholder 2"/>
          <p:cNvSpPr>
            <a:spLocks noGrp="1"/>
          </p:cNvSpPr>
          <p:nvPr>
            <p:ph idx="4294967295"/>
          </p:nvPr>
        </p:nvSpPr>
        <p:spPr>
          <a:xfrm>
            <a:off x="323528" y="1556792"/>
            <a:ext cx="8580585" cy="4021935"/>
          </a:xfrm>
          <a:prstGeom prst="rect">
            <a:avLst/>
          </a:prstGeom>
        </p:spPr>
        <p:txBody>
          <a:bodyPr>
            <a:noAutofit/>
          </a:bodyPr>
          <a:lstStyle/>
          <a:p>
            <a:pPr marL="457200" lvl="0" indent="-457200">
              <a:spcBef>
                <a:spcPts val="0"/>
              </a:spcBef>
              <a:spcAft>
                <a:spcPts val="800"/>
              </a:spcAft>
              <a:buFont typeface="+mj-lt"/>
              <a:buAutoNum type="arabicPeriod"/>
              <a:tabLst>
                <a:tab pos="541338" algn="l"/>
              </a:tabLst>
            </a:pPr>
            <a:r>
              <a:rPr lang="en-US" sz="2000" b="1" dirty="0"/>
              <a:t>Capacity building </a:t>
            </a:r>
            <a:r>
              <a:rPr lang="en-US" sz="2000" dirty="0"/>
              <a:t>at the organizational and social levels.</a:t>
            </a:r>
          </a:p>
          <a:p>
            <a:pPr marL="457200" lvl="0" indent="-457200">
              <a:spcBef>
                <a:spcPts val="0"/>
              </a:spcBef>
              <a:spcAft>
                <a:spcPts val="800"/>
              </a:spcAft>
              <a:buFont typeface="+mj-lt"/>
              <a:buAutoNum type="arabicPeriod"/>
              <a:tabLst>
                <a:tab pos="541338" algn="l"/>
              </a:tabLst>
            </a:pPr>
            <a:r>
              <a:rPr lang="en-US" sz="2000" b="1" dirty="0"/>
              <a:t>Support</a:t>
            </a:r>
            <a:r>
              <a:rPr lang="en-US" sz="2000" dirty="0"/>
              <a:t> middle and least developed economies.</a:t>
            </a:r>
          </a:p>
          <a:p>
            <a:pPr marL="457200" lvl="0" indent="-457200">
              <a:spcBef>
                <a:spcPts val="0"/>
              </a:spcBef>
              <a:spcAft>
                <a:spcPts val="800"/>
              </a:spcAft>
              <a:buFont typeface="+mj-lt"/>
              <a:buAutoNum type="arabicPeriod"/>
              <a:tabLst>
                <a:tab pos="541338" algn="l"/>
              </a:tabLst>
            </a:pPr>
            <a:r>
              <a:rPr lang="en-US" altLang="ja-JP" sz="2000" b="1" dirty="0"/>
              <a:t>Transfer </a:t>
            </a:r>
            <a:r>
              <a:rPr lang="en-US" sz="2000" b="1" dirty="0"/>
              <a:t>knowledge </a:t>
            </a:r>
            <a:r>
              <a:rPr lang="en-US" sz="2000" dirty="0"/>
              <a:t>in the economy. Our policy is </a:t>
            </a:r>
            <a:r>
              <a:rPr lang="en-US" sz="2000" dirty="0">
                <a:solidFill>
                  <a:schemeClr val="accent1"/>
                </a:solidFill>
              </a:rPr>
              <a:t>“</a:t>
            </a:r>
            <a:r>
              <a:rPr lang="en-US" sz="2000" b="1" dirty="0">
                <a:solidFill>
                  <a:schemeClr val="accent1"/>
                </a:solidFill>
              </a:rPr>
              <a:t>train-the-trainers</a:t>
            </a:r>
            <a:r>
              <a:rPr lang="en-US" sz="2000" dirty="0">
                <a:solidFill>
                  <a:schemeClr val="accent1"/>
                </a:solidFill>
              </a:rPr>
              <a:t>”</a:t>
            </a:r>
            <a:r>
              <a:rPr lang="en-US" sz="2000" dirty="0"/>
              <a:t>.</a:t>
            </a:r>
          </a:p>
          <a:p>
            <a:pPr marL="457200" lvl="0" indent="-457200">
              <a:spcBef>
                <a:spcPts val="0"/>
              </a:spcBef>
              <a:spcAft>
                <a:spcPts val="800"/>
              </a:spcAft>
              <a:buFont typeface="+mj-lt"/>
              <a:buAutoNum type="arabicPeriod"/>
              <a:tabLst>
                <a:tab pos="541338" algn="l"/>
              </a:tabLst>
            </a:pPr>
            <a:r>
              <a:rPr lang="en-US" sz="2000" b="1" dirty="0"/>
              <a:t>Continue</a:t>
            </a:r>
            <a:r>
              <a:rPr lang="en-US" sz="2000" dirty="0"/>
              <a:t> developing </a:t>
            </a:r>
            <a:r>
              <a:rPr lang="en-US" sz="2000" b="1" dirty="0"/>
              <a:t>eLearning</a:t>
            </a:r>
            <a:r>
              <a:rPr lang="en-US" sz="2000" dirty="0"/>
              <a:t> modules and </a:t>
            </a:r>
            <a:r>
              <a:rPr lang="en-US" sz="2000" b="1" dirty="0"/>
              <a:t>online </a:t>
            </a:r>
            <a:r>
              <a:rPr lang="en-US" sz="2000" dirty="0"/>
              <a:t>training courses in preparation for a conventional </a:t>
            </a:r>
            <a:r>
              <a:rPr lang="en-US" sz="2000" dirty="0">
                <a:solidFill>
                  <a:schemeClr val="accent1"/>
                </a:solidFill>
              </a:rPr>
              <a:t>“</a:t>
            </a:r>
            <a:r>
              <a:rPr lang="en-US" sz="2000" b="1" dirty="0">
                <a:solidFill>
                  <a:schemeClr val="accent1"/>
                </a:solidFill>
              </a:rPr>
              <a:t>face-to-face</a:t>
            </a:r>
            <a:r>
              <a:rPr lang="en-US" sz="2000" dirty="0">
                <a:solidFill>
                  <a:schemeClr val="accent1"/>
                </a:solidFill>
              </a:rPr>
              <a:t>” </a:t>
            </a:r>
            <a:r>
              <a:rPr lang="en-US" sz="2000" dirty="0"/>
              <a:t>form.</a:t>
            </a:r>
          </a:p>
          <a:p>
            <a:pPr marL="457200" lvl="0" indent="-457200">
              <a:spcBef>
                <a:spcPts val="0"/>
              </a:spcBef>
              <a:spcAft>
                <a:spcPts val="800"/>
              </a:spcAft>
              <a:buFont typeface="+mj-lt"/>
              <a:buAutoNum type="arabicPeriod"/>
              <a:tabLst>
                <a:tab pos="541338" algn="l"/>
              </a:tabLst>
            </a:pPr>
            <a:r>
              <a:rPr lang="en-US" sz="2000" b="1" dirty="0"/>
              <a:t>Initiatives</a:t>
            </a:r>
            <a:r>
              <a:rPr lang="en-US" sz="2000" dirty="0"/>
              <a:t> of </a:t>
            </a:r>
            <a:r>
              <a:rPr lang="en-US" altLang="ja-JP" sz="2000" dirty="0"/>
              <a:t>NMIs/LMAs </a:t>
            </a:r>
            <a:r>
              <a:rPr lang="en-US" sz="2000" dirty="0"/>
              <a:t>aligned with national/international strategies. </a:t>
            </a:r>
            <a:endParaRPr lang="en-US" altLang="ja-JP" sz="2000" dirty="0"/>
          </a:p>
          <a:p>
            <a:pPr marL="457200" lvl="0" indent="-457200">
              <a:spcBef>
                <a:spcPts val="0"/>
              </a:spcBef>
              <a:spcAft>
                <a:spcPts val="800"/>
              </a:spcAft>
              <a:buFont typeface="+mj-lt"/>
              <a:buAutoNum type="arabicPeriod"/>
              <a:tabLst>
                <a:tab pos="541338" algn="l"/>
              </a:tabLst>
            </a:pPr>
            <a:r>
              <a:rPr lang="en-US" altLang="ja-JP" sz="2000" b="1" dirty="0"/>
              <a:t>M+E</a:t>
            </a:r>
            <a:r>
              <a:rPr lang="en-US" altLang="ja-JP" sz="2000" dirty="0"/>
              <a:t> </a:t>
            </a:r>
            <a:r>
              <a:rPr lang="en-US" sz="2000" dirty="0"/>
              <a:t>(</a:t>
            </a:r>
            <a:r>
              <a:rPr lang="en-US" altLang="ja-JP" sz="2000" dirty="0"/>
              <a:t>monitoring and evaluation</a:t>
            </a:r>
            <a:r>
              <a:rPr lang="en-US" sz="2000" dirty="0"/>
              <a:t>) and </a:t>
            </a:r>
            <a:r>
              <a:rPr lang="en-US" sz="2000" b="1" dirty="0"/>
              <a:t>KPI</a:t>
            </a:r>
            <a:r>
              <a:rPr lang="en-US" sz="2000" dirty="0"/>
              <a:t> (</a:t>
            </a:r>
            <a:r>
              <a:rPr lang="en-US" altLang="ja-JP" sz="2000" dirty="0"/>
              <a:t>key performance indicators) </a:t>
            </a:r>
            <a:r>
              <a:rPr lang="en-US" sz="2000" dirty="0"/>
              <a:t>for judging the effectiveness.</a:t>
            </a:r>
          </a:p>
          <a:p>
            <a:pPr marL="457200" lvl="0" indent="-457200">
              <a:spcBef>
                <a:spcPts val="0"/>
              </a:spcBef>
              <a:spcAft>
                <a:spcPts val="800"/>
              </a:spcAft>
              <a:buFont typeface="+mj-lt"/>
              <a:buAutoNum type="arabicPeriod"/>
              <a:tabLst>
                <a:tab pos="541338" algn="l"/>
              </a:tabLst>
            </a:pPr>
            <a:r>
              <a:rPr lang="en-US" sz="2000" b="1" dirty="0"/>
              <a:t>Cooperation</a:t>
            </a:r>
            <a:r>
              <a:rPr lang="en-US" sz="2000" dirty="0"/>
              <a:t> with OIML, CEEMS and RLMOs for eLearning.</a:t>
            </a:r>
          </a:p>
          <a:p>
            <a:pPr marL="457200" lvl="0" indent="-457200">
              <a:spcBef>
                <a:spcPts val="0"/>
              </a:spcBef>
              <a:spcAft>
                <a:spcPts val="800"/>
              </a:spcAft>
              <a:buFont typeface="+mj-lt"/>
              <a:buAutoNum type="arabicPeriod"/>
              <a:tabLst>
                <a:tab pos="541338" algn="l"/>
              </a:tabLst>
            </a:pPr>
            <a:r>
              <a:rPr lang="en-US" altLang="ja-JP" sz="2000" b="1" dirty="0"/>
              <a:t>Continue</a:t>
            </a:r>
            <a:r>
              <a:rPr lang="en-US" altLang="ja-JP" sz="2000" dirty="0"/>
              <a:t> to support the joint </a:t>
            </a:r>
            <a:r>
              <a:rPr lang="en-US" sz="2000" b="1" dirty="0"/>
              <a:t>metrology portal </a:t>
            </a:r>
            <a:r>
              <a:rPr lang="en-US" sz="2000" dirty="0"/>
              <a:t>(PTB-APMP-APLMF) and </a:t>
            </a:r>
            <a:r>
              <a:rPr lang="en-US" sz="2000" b="1" dirty="0"/>
              <a:t>CABUREK</a:t>
            </a:r>
            <a:r>
              <a:rPr lang="en-US" sz="2000" dirty="0"/>
              <a:t> (</a:t>
            </a:r>
            <a:r>
              <a:rPr lang="en-US" altLang="ja-JP" sz="2000" dirty="0"/>
              <a:t>PTB project to support developing economies</a:t>
            </a:r>
            <a:r>
              <a:rPr lang="en-US" sz="2000" dirty="0"/>
              <a:t>).</a:t>
            </a:r>
          </a:p>
        </p:txBody>
      </p:sp>
      <p:sp>
        <p:nvSpPr>
          <p:cNvPr id="7" name="スライド番号プレースホルダー 6">
            <a:extLst>
              <a:ext uri="{FF2B5EF4-FFF2-40B4-BE49-F238E27FC236}">
                <a16:creationId xmlns:a16="http://schemas.microsoft.com/office/drawing/2014/main" id="{643318DA-93F5-429A-AEB3-AEB5E3B3DC20}"/>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12</a:t>
            </a:fld>
            <a:endParaRPr lang="en-NZ" dirty="0"/>
          </a:p>
        </p:txBody>
      </p:sp>
    </p:spTree>
    <p:extLst>
      <p:ext uri="{BB962C8B-B14F-4D97-AF65-F5344CB8AC3E}">
        <p14:creationId xmlns:p14="http://schemas.microsoft.com/office/powerpoint/2010/main" val="184126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1253" y="2060848"/>
            <a:ext cx="7056784" cy="646331"/>
          </a:xfrm>
          <a:prstGeom prst="rect">
            <a:avLst/>
          </a:prstGeom>
          <a:noFill/>
        </p:spPr>
        <p:txBody>
          <a:bodyPr wrap="square" rtlCol="0">
            <a:spAutoFit/>
          </a:bodyPr>
          <a:lstStyle/>
          <a:p>
            <a:pPr algn="ctr" fontAlgn="base">
              <a:spcBef>
                <a:spcPct val="0"/>
              </a:spcBef>
              <a:spcAft>
                <a:spcPct val="0"/>
              </a:spcAft>
            </a:pPr>
            <a:r>
              <a:rPr lang="en-NZ" altLang="zh-CN" sz="3600" b="1" dirty="0">
                <a:solidFill>
                  <a:srgbClr val="0070C0"/>
                </a:solidFill>
                <a:latin typeface="Arial"/>
              </a:rPr>
              <a:t>Thank you for </a:t>
            </a:r>
            <a:r>
              <a:rPr lang="en-NZ" altLang="zh-CN" sz="3600" b="1">
                <a:solidFill>
                  <a:srgbClr val="0070C0"/>
                </a:solidFill>
                <a:latin typeface="Arial"/>
              </a:rPr>
              <a:t>your attention</a:t>
            </a:r>
            <a:endParaRPr lang="zh-CN" altLang="en-US" sz="3600" b="1" dirty="0">
              <a:solidFill>
                <a:srgbClr val="00B0F0"/>
              </a:solidFill>
              <a:latin typeface="Arial" pitchFamily="34" charset="0"/>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4409"/>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22" y="5349330"/>
            <a:ext cx="9164522" cy="150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436096" y="5944412"/>
            <a:ext cx="3717226" cy="923330"/>
          </a:xfrm>
          <a:prstGeom prst="rect">
            <a:avLst/>
          </a:prstGeom>
        </p:spPr>
        <p:txBody>
          <a:bodyPr wrap="square">
            <a:spAutoFit/>
          </a:bodyPr>
          <a:lstStyle/>
          <a:p>
            <a:pPr lvl="0"/>
            <a:r>
              <a:rPr lang="en-NZ" dirty="0">
                <a:solidFill>
                  <a:srgbClr val="0070C0"/>
                </a:solidFill>
              </a:rPr>
              <a:t>Dr Osman Zakaria: </a:t>
            </a:r>
            <a:r>
              <a:rPr lang="en-NZ" dirty="0">
                <a:solidFill>
                  <a:prstClr val="black"/>
                </a:solidFill>
              </a:rPr>
              <a:t>president@aplmf.org</a:t>
            </a:r>
          </a:p>
          <a:p>
            <a:pPr lvl="0"/>
            <a:endParaRPr lang="en-NZ" dirty="0">
              <a:solidFill>
                <a:prstClr val="black"/>
              </a:solidFill>
            </a:endParaRPr>
          </a:p>
        </p:txBody>
      </p:sp>
      <p:sp>
        <p:nvSpPr>
          <p:cNvPr id="2" name="Rectangle 1"/>
          <p:cNvSpPr/>
          <p:nvPr/>
        </p:nvSpPr>
        <p:spPr>
          <a:xfrm>
            <a:off x="2286000" y="2828835"/>
            <a:ext cx="4374232" cy="369332"/>
          </a:xfrm>
          <a:prstGeom prst="rect">
            <a:avLst/>
          </a:prstGeom>
        </p:spPr>
        <p:txBody>
          <a:bodyPr wrap="square">
            <a:spAutoFit/>
          </a:bodyPr>
          <a:lstStyle/>
          <a:p>
            <a:pPr lvl="0"/>
            <a:r>
              <a:rPr lang="en-NZ" dirty="0">
                <a:solidFill>
                  <a:prstClr val="black"/>
                </a:solidFill>
              </a:rPr>
              <a:t>                  </a:t>
            </a:r>
          </a:p>
        </p:txBody>
      </p:sp>
    </p:spTree>
    <p:extLst>
      <p:ext uri="{BB962C8B-B14F-4D97-AF65-F5344CB8AC3E}">
        <p14:creationId xmlns:p14="http://schemas.microsoft.com/office/powerpoint/2010/main" val="275111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150284"/>
            <a:ext cx="6264696" cy="950563"/>
          </a:xfrm>
        </p:spPr>
        <p:txBody>
          <a:bodyPr>
            <a:normAutofit fontScale="90000"/>
          </a:bodyPr>
          <a:lstStyle/>
          <a:p>
            <a:r>
              <a:rPr lang="en-NZ" sz="3600" b="1" dirty="0">
                <a:solidFill>
                  <a:srgbClr val="0070C0"/>
                </a:solidFill>
                <a:cs typeface="Arial" panose="020B0604020202020204" pitchFamily="34" charset="0"/>
              </a:rPr>
              <a:t>Asia-Pacific Legal Metrology Forum </a:t>
            </a:r>
            <a:endParaRPr lang="en-NZ" sz="3600" b="1" dirty="0">
              <a:solidFill>
                <a:srgbClr val="00B0F0"/>
              </a:solidFill>
              <a:cs typeface="Arial" panose="020B0604020202020204" pitchFamily="34" charset="0"/>
            </a:endParaRPr>
          </a:p>
        </p:txBody>
      </p:sp>
      <p:sp>
        <p:nvSpPr>
          <p:cNvPr id="3" name="Content Placeholder 2"/>
          <p:cNvSpPr>
            <a:spLocks noGrp="1"/>
          </p:cNvSpPr>
          <p:nvPr>
            <p:ph idx="1"/>
          </p:nvPr>
        </p:nvSpPr>
        <p:spPr>
          <a:xfrm>
            <a:off x="395536" y="1100846"/>
            <a:ext cx="8640960" cy="5757154"/>
          </a:xfrm>
        </p:spPr>
        <p:txBody>
          <a:bodyPr>
            <a:normAutofit fontScale="92500" lnSpcReduction="10000"/>
          </a:bodyPr>
          <a:lstStyle/>
          <a:p>
            <a:pPr marL="0" lvl="0" indent="0">
              <a:spcBef>
                <a:spcPts val="600"/>
              </a:spcBef>
              <a:spcAft>
                <a:spcPts val="1200"/>
              </a:spcAft>
              <a:buNone/>
            </a:pPr>
            <a:r>
              <a:rPr lang="en-NZ" sz="1900" dirty="0">
                <a:solidFill>
                  <a:srgbClr val="002060"/>
                </a:solidFill>
              </a:rPr>
              <a:t>Regional grouping of </a:t>
            </a:r>
            <a:r>
              <a:rPr lang="en-NZ" sz="1900" b="1" dirty="0">
                <a:solidFill>
                  <a:srgbClr val="002060"/>
                </a:solidFill>
              </a:rPr>
              <a:t>Legal Metrology authorities</a:t>
            </a:r>
          </a:p>
          <a:p>
            <a:pPr marL="0" lvl="0" indent="0">
              <a:spcBef>
                <a:spcPts val="600"/>
              </a:spcBef>
              <a:buNone/>
            </a:pPr>
            <a:r>
              <a:rPr lang="en-NZ" sz="1900" b="1" dirty="0">
                <a:solidFill>
                  <a:srgbClr val="002060"/>
                </a:solidFill>
              </a:rPr>
              <a:t>Objective:  </a:t>
            </a:r>
            <a:r>
              <a:rPr lang="en-NZ" sz="1900" dirty="0">
                <a:solidFill>
                  <a:srgbClr val="002060"/>
                </a:solidFill>
              </a:rPr>
              <a:t>support Asia-Pacific Economic Cooperation (APEC) goals - </a:t>
            </a:r>
          </a:p>
          <a:p>
            <a:pPr lvl="0">
              <a:spcBef>
                <a:spcPts val="600"/>
              </a:spcBef>
            </a:pPr>
            <a:r>
              <a:rPr lang="en-NZ" sz="1900" dirty="0">
                <a:solidFill>
                  <a:srgbClr val="002060"/>
                </a:solidFill>
              </a:rPr>
              <a:t>development of </a:t>
            </a:r>
            <a:r>
              <a:rPr lang="en-NZ" sz="1900" b="1" dirty="0">
                <a:solidFill>
                  <a:srgbClr val="002060"/>
                </a:solidFill>
              </a:rPr>
              <a:t>legal metrology</a:t>
            </a:r>
            <a:r>
              <a:rPr lang="en-NZ" sz="1900" dirty="0">
                <a:solidFill>
                  <a:srgbClr val="002060"/>
                </a:solidFill>
              </a:rPr>
              <a:t>; </a:t>
            </a:r>
          </a:p>
          <a:p>
            <a:pPr lvl="0">
              <a:spcBef>
                <a:spcPts val="600"/>
              </a:spcBef>
              <a:spcAft>
                <a:spcPts val="600"/>
              </a:spcAft>
            </a:pPr>
            <a:r>
              <a:rPr lang="en-NZ" sz="1900" b="1" dirty="0">
                <a:solidFill>
                  <a:srgbClr val="002060"/>
                </a:solidFill>
              </a:rPr>
              <a:t>promotion of free trade </a:t>
            </a:r>
            <a:r>
              <a:rPr lang="en-NZ" sz="1900" dirty="0">
                <a:solidFill>
                  <a:srgbClr val="002060"/>
                </a:solidFill>
              </a:rPr>
              <a:t>through harmonisation and removal of technical barriers to trade (voluntary, practical application of OIML recommendations and documents) </a:t>
            </a:r>
          </a:p>
          <a:p>
            <a:pPr marL="0" lvl="0" indent="0">
              <a:spcBef>
                <a:spcPts val="600"/>
              </a:spcBef>
              <a:spcAft>
                <a:spcPts val="600"/>
              </a:spcAft>
              <a:buNone/>
            </a:pPr>
            <a:endParaRPr lang="en-NZ" sz="1900" b="1">
              <a:solidFill>
                <a:srgbClr val="002060"/>
              </a:solidFill>
            </a:endParaRPr>
          </a:p>
          <a:p>
            <a:pPr marL="0" lvl="0" indent="0">
              <a:spcBef>
                <a:spcPts val="600"/>
              </a:spcBef>
              <a:spcAft>
                <a:spcPts val="600"/>
              </a:spcAft>
              <a:buNone/>
            </a:pPr>
            <a:r>
              <a:rPr lang="en-NZ" sz="1900" b="1">
                <a:solidFill>
                  <a:srgbClr val="002060"/>
                </a:solidFill>
              </a:rPr>
              <a:t>Website</a:t>
            </a:r>
            <a:r>
              <a:rPr lang="en-NZ" sz="1900" b="1" dirty="0">
                <a:solidFill>
                  <a:srgbClr val="002060"/>
                </a:solidFill>
              </a:rPr>
              <a:t>: </a:t>
            </a:r>
            <a:r>
              <a:rPr lang="en-NZ" sz="1900" dirty="0">
                <a:solidFill>
                  <a:srgbClr val="002060"/>
                </a:solidFill>
                <a:hlinkClick r:id="rId2"/>
              </a:rPr>
              <a:t>www.aplmf.org</a:t>
            </a:r>
            <a:endParaRPr lang="en-NZ" sz="1900" dirty="0">
              <a:solidFill>
                <a:srgbClr val="002060"/>
              </a:solidFill>
            </a:endParaRPr>
          </a:p>
          <a:p>
            <a:pPr marL="0" lvl="0" indent="0">
              <a:spcBef>
                <a:spcPts val="600"/>
              </a:spcBef>
              <a:buNone/>
            </a:pPr>
            <a:r>
              <a:rPr lang="en-NZ" sz="1900" b="1" dirty="0">
                <a:solidFill>
                  <a:srgbClr val="002060"/>
                </a:solidFill>
              </a:rPr>
              <a:t>Current Membership: </a:t>
            </a:r>
          </a:p>
          <a:p>
            <a:pPr lvl="0">
              <a:spcBef>
                <a:spcPts val="600"/>
              </a:spcBef>
            </a:pPr>
            <a:r>
              <a:rPr lang="en-NZ" sz="1900">
                <a:solidFill>
                  <a:srgbClr val="002060"/>
                </a:solidFill>
              </a:rPr>
              <a:t>There was a new membership since the last year after received the confirmation of Peru to move from Corresponding to Full Member status.</a:t>
            </a:r>
          </a:p>
          <a:p>
            <a:pPr lvl="0">
              <a:spcBef>
                <a:spcPts val="600"/>
              </a:spcBef>
            </a:pPr>
            <a:r>
              <a:rPr lang="en-NZ" sz="1900">
                <a:solidFill>
                  <a:srgbClr val="002060"/>
                </a:solidFill>
              </a:rPr>
              <a:t>All APEC member economies are eligible to become APLMF members. Kiribati is our newest member. </a:t>
            </a:r>
          </a:p>
          <a:p>
            <a:pPr lvl="0">
              <a:spcBef>
                <a:spcPts val="600"/>
              </a:spcBef>
            </a:pPr>
            <a:r>
              <a:rPr lang="en-NZ" sz="1900">
                <a:solidFill>
                  <a:srgbClr val="002060"/>
                </a:solidFill>
              </a:rPr>
              <a:t>At present, there are 27 APLMF member economies including 20 Full Members; Australia, Brunei Darussalam, Cambodia, Canada, PR China, Hong Kong China, Indonesia, Japan, Kiribati, Republic of Korea, Malaysia, Mongolia, New Zealand, Papua New Guinea, Peru, Philippines, Singapore, Chinese Taipei, Thailand, USA and Viet Nam and 2 Corresponding Members; Lao PDR and Russia. </a:t>
            </a:r>
            <a:endParaRPr lang="en-NZ" sz="1900" dirty="0">
              <a:solidFill>
                <a:srgbClr val="002060"/>
              </a:solidFill>
            </a:endParaRPr>
          </a:p>
          <a:p>
            <a:pPr lvl="0">
              <a:spcBef>
                <a:spcPts val="600"/>
              </a:spcBef>
            </a:pPr>
            <a:endParaRPr lang="en-NZ" sz="3800"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4624"/>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522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150285"/>
            <a:ext cx="8229600" cy="844902"/>
          </a:xfrm>
        </p:spPr>
        <p:txBody>
          <a:bodyPr>
            <a:normAutofit/>
          </a:bodyPr>
          <a:lstStyle/>
          <a:p>
            <a:r>
              <a:rPr lang="en-NZ" sz="3600" b="1" dirty="0">
                <a:solidFill>
                  <a:srgbClr val="0070C0"/>
                </a:solidFill>
                <a:cs typeface="Arial" panose="020B0604020202020204" pitchFamily="34" charset="0"/>
              </a:rPr>
              <a:t>APLMF Activities </a:t>
            </a:r>
            <a:endParaRPr lang="en-NZ" sz="3600" b="1" dirty="0">
              <a:solidFill>
                <a:srgbClr val="00B0F0"/>
              </a:solidFill>
              <a:cs typeface="Arial" panose="020B0604020202020204" pitchFamily="34" charset="0"/>
            </a:endParaRPr>
          </a:p>
        </p:txBody>
      </p:sp>
      <p:sp>
        <p:nvSpPr>
          <p:cNvPr id="3" name="Content Placeholder 2"/>
          <p:cNvSpPr>
            <a:spLocks noGrp="1"/>
          </p:cNvSpPr>
          <p:nvPr>
            <p:ph idx="1"/>
          </p:nvPr>
        </p:nvSpPr>
        <p:spPr>
          <a:xfrm>
            <a:off x="0" y="1100849"/>
            <a:ext cx="8964488" cy="5757152"/>
          </a:xfrm>
        </p:spPr>
        <p:txBody>
          <a:bodyPr>
            <a:normAutofit/>
          </a:bodyPr>
          <a:lstStyle/>
          <a:p>
            <a:pPr>
              <a:spcBef>
                <a:spcPts val="600"/>
              </a:spcBef>
              <a:spcAft>
                <a:spcPts val="1200"/>
              </a:spcAft>
              <a:defRPr/>
            </a:pPr>
            <a:r>
              <a:rPr lang="en-NZ" sz="1800">
                <a:solidFill>
                  <a:srgbClr val="002060"/>
                </a:solidFill>
              </a:rPr>
              <a:t>In 2022,  all activities for APLMF are using Zoom platform as our platform. Secretariat has </a:t>
            </a:r>
            <a:r>
              <a:rPr lang="en-NZ" sz="1800" b="1">
                <a:solidFill>
                  <a:srgbClr val="002060"/>
                </a:solidFill>
              </a:rPr>
              <a:t>ZOOM licence </a:t>
            </a:r>
            <a:r>
              <a:rPr lang="en-NZ" sz="1800">
                <a:solidFill>
                  <a:srgbClr val="002060"/>
                </a:solidFill>
              </a:rPr>
              <a:t>to support Working Groups. </a:t>
            </a:r>
            <a:endParaRPr lang="en-NZ" sz="1800" dirty="0">
              <a:solidFill>
                <a:srgbClr val="002060"/>
              </a:solidFill>
            </a:endParaRPr>
          </a:p>
          <a:p>
            <a:pPr>
              <a:spcBef>
                <a:spcPts val="600"/>
              </a:spcBef>
              <a:spcAft>
                <a:spcPts val="1200"/>
              </a:spcAft>
              <a:defRPr/>
            </a:pPr>
            <a:r>
              <a:rPr lang="en-NZ" sz="1800" dirty="0">
                <a:solidFill>
                  <a:srgbClr val="002060"/>
                </a:solidFill>
              </a:rPr>
              <a:t>Remote representation at </a:t>
            </a:r>
            <a:r>
              <a:rPr lang="en-NZ" sz="1800" b="1" dirty="0">
                <a:solidFill>
                  <a:srgbClr val="002060"/>
                </a:solidFill>
              </a:rPr>
              <a:t>Asia-Pacific Economic Co-operation (APEC),  </a:t>
            </a:r>
            <a:r>
              <a:rPr lang="en-NZ" sz="1800" dirty="0">
                <a:solidFill>
                  <a:srgbClr val="002060"/>
                </a:solidFill>
              </a:rPr>
              <a:t>Specialist Regional Bodies Forum (SRB) – </a:t>
            </a:r>
            <a:r>
              <a:rPr lang="en-NZ" sz="1800" dirty="0">
                <a:solidFill>
                  <a:srgbClr val="002060"/>
                </a:solidFill>
                <a:hlinkClick r:id="rId2"/>
              </a:rPr>
              <a:t>https://www.apec.org/Groups/Committee-on-Trade-and-Investment/Sub-Committee-on-Standards-and-Conformance</a:t>
            </a:r>
            <a:endParaRPr lang="en-NZ" sz="1800" dirty="0">
              <a:solidFill>
                <a:srgbClr val="002060"/>
              </a:solidFill>
            </a:endParaRPr>
          </a:p>
          <a:p>
            <a:pPr marL="800100" lvl="1" indent="-342900">
              <a:spcBef>
                <a:spcPts val="600"/>
              </a:spcBef>
              <a:spcAft>
                <a:spcPts val="1200"/>
              </a:spcAft>
              <a:buFont typeface="Arial" panose="020B0604020202020204" pitchFamily="34" charset="0"/>
              <a:buChar char="•"/>
              <a:defRPr/>
            </a:pPr>
            <a:r>
              <a:rPr lang="en-NZ" sz="1800" dirty="0">
                <a:solidFill>
                  <a:srgbClr val="0070C0"/>
                </a:solidFill>
              </a:rPr>
              <a:t>APEC meetings hosted </a:t>
            </a:r>
            <a:r>
              <a:rPr lang="en-NZ" sz="1800">
                <a:solidFill>
                  <a:srgbClr val="0070C0"/>
                </a:solidFill>
              </a:rPr>
              <a:t>by New </a:t>
            </a:r>
            <a:r>
              <a:rPr lang="en-NZ" sz="1800" dirty="0">
                <a:solidFill>
                  <a:srgbClr val="0070C0"/>
                </a:solidFill>
              </a:rPr>
              <a:t>Zealand 2021: all on-line</a:t>
            </a:r>
          </a:p>
          <a:p>
            <a:pPr>
              <a:spcBef>
                <a:spcPts val="600"/>
              </a:spcBef>
              <a:spcAft>
                <a:spcPts val="1200"/>
              </a:spcAft>
              <a:defRPr/>
            </a:pPr>
            <a:r>
              <a:rPr lang="en-NZ" sz="1800" dirty="0">
                <a:solidFill>
                  <a:srgbClr val="002060"/>
                </a:solidFill>
              </a:rPr>
              <a:t>Working with Asia Pacific Metrology Programme (APMP) on </a:t>
            </a:r>
            <a:r>
              <a:rPr lang="en-NZ" sz="1800" b="1" dirty="0">
                <a:solidFill>
                  <a:srgbClr val="002060"/>
                </a:solidFill>
              </a:rPr>
              <a:t>Metrology Enabling Developing Economies in Asia (MEDEA)</a:t>
            </a:r>
            <a:r>
              <a:rPr lang="en-NZ" sz="1800" dirty="0">
                <a:solidFill>
                  <a:srgbClr val="002060"/>
                </a:solidFill>
              </a:rPr>
              <a:t>:  </a:t>
            </a:r>
            <a:r>
              <a:rPr lang="en-NZ" sz="1800" dirty="0">
                <a:solidFill>
                  <a:srgbClr val="002060"/>
                </a:solidFill>
                <a:hlinkClick r:id="rId3"/>
              </a:rPr>
              <a:t>https://www.ptb.de/tc/index.php?id=6461</a:t>
            </a:r>
            <a:r>
              <a:rPr lang="en-NZ" sz="1800" dirty="0">
                <a:solidFill>
                  <a:srgbClr val="002060"/>
                </a:solidFill>
              </a:rPr>
              <a:t> </a:t>
            </a:r>
          </a:p>
          <a:p>
            <a:pPr marL="800100" lvl="1" indent="-342900">
              <a:spcBef>
                <a:spcPts val="600"/>
              </a:spcBef>
              <a:spcAft>
                <a:spcPts val="600"/>
              </a:spcAft>
              <a:buFont typeface="Arial" panose="020B0604020202020204" pitchFamily="34" charset="0"/>
              <a:buChar char="•"/>
              <a:defRPr/>
            </a:pPr>
            <a:r>
              <a:rPr lang="en-NZ" sz="1800" dirty="0">
                <a:solidFill>
                  <a:srgbClr val="0070C0"/>
                </a:solidFill>
              </a:rPr>
              <a:t>Managed PTB, Funded by German Government</a:t>
            </a:r>
          </a:p>
          <a:p>
            <a:pPr marL="800100" lvl="1" indent="-342900">
              <a:spcBef>
                <a:spcPts val="600"/>
              </a:spcBef>
              <a:spcAft>
                <a:spcPts val="600"/>
              </a:spcAft>
              <a:buFont typeface="Arial" panose="020B0604020202020204" pitchFamily="34" charset="0"/>
              <a:buChar char="•"/>
              <a:defRPr/>
            </a:pPr>
            <a:r>
              <a:rPr lang="en-NZ" sz="1800" dirty="0">
                <a:solidFill>
                  <a:srgbClr val="0070C0"/>
                </a:solidFill>
              </a:rPr>
              <a:t>Face to face training planned for 2020 delayed – moving to on-line format in 2021</a:t>
            </a:r>
          </a:p>
          <a:p>
            <a:pPr marL="800100" lvl="1" indent="-342900">
              <a:spcBef>
                <a:spcPts val="600"/>
              </a:spcBef>
              <a:spcAft>
                <a:spcPts val="1200"/>
              </a:spcAft>
              <a:buFont typeface="Arial" panose="020B0604020202020204" pitchFamily="34" charset="0"/>
              <a:buChar char="•"/>
              <a:defRPr/>
            </a:pPr>
            <a:r>
              <a:rPr lang="en-NZ" sz="1800">
                <a:solidFill>
                  <a:srgbClr val="0070C0"/>
                </a:solidFill>
              </a:rPr>
              <a:t>In May 2021, the third-phase project, MEDEA 3, started and it will be condusted for 3 years.  </a:t>
            </a:r>
            <a:r>
              <a:rPr lang="en-NZ" sz="1800" dirty="0">
                <a:solidFill>
                  <a:srgbClr val="0070C0"/>
                </a:solidFill>
              </a:rPr>
              <a:t>Focus on metrology supporting achievement of  WTO Sustainable Development goals.  Progress benchmarked against World Bank Rapid Diagnostic toolkit. </a:t>
            </a:r>
          </a:p>
          <a:p>
            <a:pPr>
              <a:spcBef>
                <a:spcPts val="600"/>
              </a:spcBef>
              <a:spcAft>
                <a:spcPts val="600"/>
              </a:spcAft>
            </a:pPr>
            <a:r>
              <a:rPr lang="en-NZ" sz="1800" dirty="0">
                <a:solidFill>
                  <a:srgbClr val="002060"/>
                </a:solidFill>
              </a:rPr>
              <a:t>Updated APLMF Strategic Plan – to be </a:t>
            </a:r>
            <a:r>
              <a:rPr lang="en-NZ" sz="1800">
                <a:solidFill>
                  <a:srgbClr val="002060"/>
                </a:solidFill>
              </a:rPr>
              <a:t>published before end of December 2021</a:t>
            </a:r>
            <a:endParaRPr lang="en-US" sz="1800" spc="-1" dirty="0">
              <a:solidFill>
                <a:srgbClr val="002060"/>
              </a:solidFill>
              <a:uFill>
                <a:solidFill>
                  <a:srgbClr val="FFFFFF"/>
                </a:solidFill>
              </a:uFill>
              <a:latin typeface="Arial"/>
            </a:endParaRPr>
          </a:p>
          <a:p>
            <a:pPr lvl="1">
              <a:spcBef>
                <a:spcPts val="600"/>
              </a:spcBef>
              <a:buFont typeface="Symbol"/>
              <a:buChar char=""/>
              <a:tabLst>
                <a:tab pos="514350" algn="l"/>
                <a:tab pos="2743200" algn="l"/>
                <a:tab pos="4114800" algn="l"/>
                <a:tab pos="5626735" algn="r"/>
              </a:tabLst>
            </a:pPr>
            <a:endParaRPr lang="en-NZ" sz="3800" dirty="0"/>
          </a:p>
        </p:txBody>
      </p:sp>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44624"/>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110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150285"/>
            <a:ext cx="8229600" cy="844902"/>
          </a:xfrm>
        </p:spPr>
        <p:txBody>
          <a:bodyPr>
            <a:normAutofit/>
          </a:bodyPr>
          <a:lstStyle/>
          <a:p>
            <a:r>
              <a:rPr lang="en-NZ" sz="3600" b="1" dirty="0">
                <a:solidFill>
                  <a:srgbClr val="0070C0"/>
                </a:solidFill>
                <a:cs typeface="Arial" panose="020B0604020202020204" pitchFamily="34" charset="0"/>
              </a:rPr>
              <a:t>APLMF Activities </a:t>
            </a:r>
            <a:endParaRPr lang="en-NZ" sz="3600" b="1" dirty="0">
              <a:solidFill>
                <a:srgbClr val="00B0F0"/>
              </a:solidFill>
              <a:cs typeface="Arial" panose="020B0604020202020204" pitchFamily="34" charset="0"/>
            </a:endParaRPr>
          </a:p>
        </p:txBody>
      </p:sp>
      <p:sp>
        <p:nvSpPr>
          <p:cNvPr id="3" name="Content Placeholder 2"/>
          <p:cNvSpPr>
            <a:spLocks noGrp="1"/>
          </p:cNvSpPr>
          <p:nvPr>
            <p:ph idx="1"/>
          </p:nvPr>
        </p:nvSpPr>
        <p:spPr>
          <a:xfrm>
            <a:off x="0" y="1100849"/>
            <a:ext cx="9144000" cy="5757151"/>
          </a:xfrm>
        </p:spPr>
        <p:txBody>
          <a:bodyPr>
            <a:normAutofit/>
          </a:bodyPr>
          <a:lstStyle/>
          <a:p>
            <a:pPr marL="0" lvl="0" indent="0">
              <a:spcBef>
                <a:spcPts val="1200"/>
              </a:spcBef>
              <a:spcAft>
                <a:spcPts val="1200"/>
              </a:spcAft>
              <a:buNone/>
            </a:pPr>
            <a:r>
              <a:rPr lang="en-NZ" sz="1800" b="1">
                <a:solidFill>
                  <a:srgbClr val="002060"/>
                </a:solidFill>
              </a:rPr>
              <a:t>Non-automatic </a:t>
            </a:r>
            <a:r>
              <a:rPr lang="en-NZ" sz="1800" b="1" dirty="0">
                <a:solidFill>
                  <a:srgbClr val="002060"/>
                </a:solidFill>
              </a:rPr>
              <a:t>Weighing Instrument (NAWI) eLearning module </a:t>
            </a:r>
            <a:r>
              <a:rPr lang="en-NZ" sz="1800" dirty="0">
                <a:solidFill>
                  <a:srgbClr val="002060"/>
                </a:solidFill>
              </a:rPr>
              <a:t>Pilot</a:t>
            </a:r>
          </a:p>
          <a:p>
            <a:pPr marL="914400" lvl="1" indent="-457200">
              <a:spcBef>
                <a:spcPts val="0"/>
              </a:spcBef>
              <a:buFont typeface="Arial" panose="020B0604020202020204" pitchFamily="34" charset="0"/>
              <a:buChar char="•"/>
            </a:pPr>
            <a:r>
              <a:rPr lang="en-NZ" sz="1800" dirty="0">
                <a:solidFill>
                  <a:srgbClr val="0070C0"/>
                </a:solidFill>
              </a:rPr>
              <a:t>Until OIML Learning Management System (LMS) updates have been completed, PTB is hosting the NAWI eLearning Module on their LMS. </a:t>
            </a:r>
          </a:p>
          <a:p>
            <a:pPr marL="914400" lvl="1" indent="-457200">
              <a:spcBef>
                <a:spcPts val="0"/>
              </a:spcBef>
              <a:spcAft>
                <a:spcPts val="1200"/>
              </a:spcAft>
              <a:buFont typeface="Arial" panose="020B0604020202020204" pitchFamily="34" charset="0"/>
              <a:buChar char="•"/>
            </a:pPr>
            <a:r>
              <a:rPr lang="en-NZ" sz="1800" dirty="0">
                <a:solidFill>
                  <a:srgbClr val="0070C0"/>
                </a:solidFill>
              </a:rPr>
              <a:t>Pilot is being run with representatives from Developing Economies in November.  Once feedback analysed and responded to - module will be made freely available</a:t>
            </a:r>
          </a:p>
          <a:p>
            <a:pPr marL="0" lvl="0" indent="0">
              <a:spcBef>
                <a:spcPts val="1200"/>
              </a:spcBef>
              <a:spcAft>
                <a:spcPts val="1200"/>
              </a:spcAft>
              <a:buNone/>
            </a:pPr>
            <a:r>
              <a:rPr lang="en-NZ" sz="1800" dirty="0">
                <a:solidFill>
                  <a:srgbClr val="002060"/>
                </a:solidFill>
              </a:rPr>
              <a:t>Australia is completing conversion </a:t>
            </a:r>
            <a:r>
              <a:rPr lang="en-NZ" sz="1800" b="1" dirty="0">
                <a:solidFill>
                  <a:srgbClr val="002060"/>
                </a:solidFill>
              </a:rPr>
              <a:t>fuel dispenser eLearning module </a:t>
            </a:r>
            <a:r>
              <a:rPr lang="en-NZ" sz="1800" dirty="0">
                <a:solidFill>
                  <a:srgbClr val="002060"/>
                </a:solidFill>
              </a:rPr>
              <a:t>so it is suitable for use by other economies in the region.  This will be hosted by NMIA and available once a pilot has been completed</a:t>
            </a:r>
          </a:p>
          <a:p>
            <a:pPr marL="0" lvl="0" indent="0">
              <a:spcBef>
                <a:spcPts val="1200"/>
              </a:spcBef>
              <a:spcAft>
                <a:spcPts val="1200"/>
              </a:spcAft>
              <a:buNone/>
            </a:pPr>
            <a:r>
              <a:rPr lang="en-NZ" sz="1800" dirty="0">
                <a:solidFill>
                  <a:srgbClr val="002060"/>
                </a:solidFill>
              </a:rPr>
              <a:t>Joint </a:t>
            </a:r>
            <a:r>
              <a:rPr lang="en-NZ" sz="1800" b="1" dirty="0">
                <a:solidFill>
                  <a:srgbClr val="002060"/>
                </a:solidFill>
              </a:rPr>
              <a:t>APMP-APLMF metrology web portal (Metrology Asia Pacific) </a:t>
            </a:r>
            <a:r>
              <a:rPr lang="en-NZ" sz="1800" dirty="0">
                <a:solidFill>
                  <a:srgbClr val="002060"/>
                </a:solidFill>
              </a:rPr>
              <a:t>to facilitate sharing of information resources to be published in </a:t>
            </a:r>
            <a:r>
              <a:rPr lang="en-NZ" sz="1800">
                <a:solidFill>
                  <a:srgbClr val="002060"/>
                </a:solidFill>
              </a:rPr>
              <a:t>Nov 2022.  </a:t>
            </a:r>
            <a:r>
              <a:rPr lang="en-NZ" sz="1800" dirty="0">
                <a:solidFill>
                  <a:srgbClr val="002060"/>
                </a:solidFill>
              </a:rPr>
              <a:t>The portal will enable easy access to resources that will support communication and engagement with stakeholders on issues relating to metrology (see Item 10 / DEC- 41 / 17 November)   </a:t>
            </a:r>
          </a:p>
          <a:p>
            <a:pPr marL="0" lvl="0" indent="0">
              <a:spcBef>
                <a:spcPts val="1200"/>
              </a:spcBef>
              <a:spcAft>
                <a:spcPts val="1200"/>
              </a:spcAft>
              <a:buNone/>
            </a:pPr>
            <a:r>
              <a:rPr lang="en-NZ" sz="1800" dirty="0">
                <a:solidFill>
                  <a:srgbClr val="002060"/>
                </a:solidFill>
              </a:rPr>
              <a:t>Regional </a:t>
            </a:r>
            <a:r>
              <a:rPr lang="en-NZ" sz="1800" b="1" dirty="0">
                <a:solidFill>
                  <a:srgbClr val="002060"/>
                </a:solidFill>
              </a:rPr>
              <a:t>Conformity to Type (CTT) Market surveillance pilot</a:t>
            </a:r>
            <a:r>
              <a:rPr lang="en-NZ" sz="1800" dirty="0">
                <a:solidFill>
                  <a:srgbClr val="002060"/>
                </a:solidFill>
              </a:rPr>
              <a:t> under development. </a:t>
            </a:r>
            <a:r>
              <a:rPr lang="en-NZ" sz="1800" b="1" dirty="0">
                <a:solidFill>
                  <a:srgbClr val="002060"/>
                </a:solidFill>
              </a:rPr>
              <a:t> </a:t>
            </a:r>
            <a:r>
              <a:rPr lang="en-NZ" sz="1800" dirty="0">
                <a:solidFill>
                  <a:srgbClr val="002060"/>
                </a:solidFill>
              </a:rPr>
              <a:t>Lead by Australia and supported by interested APLMF economies – delayed by pandemic</a:t>
            </a:r>
            <a:endParaRPr lang="en-NZ" sz="38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4624"/>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7522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939" y="1146885"/>
            <a:ext cx="7863678" cy="844902"/>
          </a:xfrm>
        </p:spPr>
        <p:txBody>
          <a:bodyPr>
            <a:normAutofit fontScale="90000"/>
          </a:bodyPr>
          <a:lstStyle/>
          <a:p>
            <a:r>
              <a:rPr lang="en-US" sz="3600" b="1">
                <a:solidFill>
                  <a:srgbClr val="0070C0"/>
                </a:solidFill>
                <a:cs typeface="Arial" panose="020B0604020202020204" pitchFamily="34" charset="0"/>
              </a:rPr>
              <a:t>Verification of Fuel Dispensers and NAWI</a:t>
            </a:r>
            <a:br>
              <a:rPr lang="en-NZ" sz="3600" b="1">
                <a:solidFill>
                  <a:srgbClr val="0070C0"/>
                </a:solidFill>
                <a:cs typeface="Arial" panose="020B0604020202020204" pitchFamily="34" charset="0"/>
              </a:rPr>
            </a:br>
            <a:r>
              <a:rPr lang="en-NZ" sz="3600" b="1">
                <a:solidFill>
                  <a:srgbClr val="0070C0"/>
                </a:solidFill>
                <a:cs typeface="Arial" panose="020B0604020202020204" pitchFamily="34" charset="0"/>
              </a:rPr>
              <a:t> </a:t>
            </a:r>
            <a:endParaRPr lang="en-NZ" sz="3600" b="1" dirty="0">
              <a:solidFill>
                <a:srgbClr val="00B0F0"/>
              </a:solidFill>
              <a:cs typeface="Arial" panose="020B0604020202020204" pitchFamily="34" charset="0"/>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4624"/>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1" name="Content Placeholder 10">
            <a:extLst>
              <a:ext uri="{FF2B5EF4-FFF2-40B4-BE49-F238E27FC236}">
                <a16:creationId xmlns:a16="http://schemas.microsoft.com/office/drawing/2014/main" id="{0144F946-CE49-1367-FEE3-99A53EF8C883}"/>
              </a:ext>
            </a:extLst>
          </p:cNvPr>
          <p:cNvGraphicFramePr>
            <a:graphicFrameLocks noGrp="1"/>
          </p:cNvGraphicFramePr>
          <p:nvPr>
            <p:ph idx="1"/>
            <p:extLst>
              <p:ext uri="{D42A27DB-BD31-4B8C-83A1-F6EECF244321}">
                <p14:modId xmlns:p14="http://schemas.microsoft.com/office/powerpoint/2010/main" val="1977285419"/>
              </p:ext>
            </p:extLst>
          </p:nvPr>
        </p:nvGraphicFramePr>
        <p:xfrm>
          <a:off x="1259632" y="1772816"/>
          <a:ext cx="7427168" cy="43533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7755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 y="150285"/>
            <a:ext cx="8229600" cy="844902"/>
          </a:xfrm>
        </p:spPr>
        <p:txBody>
          <a:bodyPr>
            <a:normAutofit/>
          </a:bodyPr>
          <a:lstStyle/>
          <a:p>
            <a:r>
              <a:rPr lang="en-NZ" sz="3600" b="1" dirty="0">
                <a:solidFill>
                  <a:srgbClr val="0070C0"/>
                </a:solidFill>
                <a:cs typeface="Arial" panose="020B0604020202020204" pitchFamily="34" charset="0"/>
              </a:rPr>
              <a:t>APLMF Updates </a:t>
            </a:r>
            <a:endParaRPr lang="en-NZ" sz="3600" b="1" dirty="0">
              <a:solidFill>
                <a:srgbClr val="00B0F0"/>
              </a:solidFill>
              <a:cs typeface="Arial" panose="020B0604020202020204" pitchFamily="34" charset="0"/>
            </a:endParaRPr>
          </a:p>
        </p:txBody>
      </p:sp>
      <p:sp>
        <p:nvSpPr>
          <p:cNvPr id="3" name="Content Placeholder 2"/>
          <p:cNvSpPr>
            <a:spLocks noGrp="1"/>
          </p:cNvSpPr>
          <p:nvPr>
            <p:ph idx="1"/>
          </p:nvPr>
        </p:nvSpPr>
        <p:spPr>
          <a:xfrm>
            <a:off x="107504" y="1100848"/>
            <a:ext cx="8964488" cy="5757152"/>
          </a:xfrm>
        </p:spPr>
        <p:txBody>
          <a:bodyPr>
            <a:normAutofit fontScale="92500" lnSpcReduction="20000"/>
          </a:bodyPr>
          <a:lstStyle/>
          <a:p>
            <a:pPr marL="0" indent="0">
              <a:spcBef>
                <a:spcPts val="600"/>
              </a:spcBef>
              <a:spcAft>
                <a:spcPts val="1200"/>
              </a:spcAft>
              <a:buNone/>
              <a:defRPr/>
            </a:pPr>
            <a:r>
              <a:rPr lang="en-NZ" sz="1800" b="1" dirty="0">
                <a:solidFill>
                  <a:srgbClr val="002060"/>
                </a:solidFill>
              </a:rPr>
              <a:t>Annual 28</a:t>
            </a:r>
            <a:r>
              <a:rPr lang="en-NZ" sz="1800" b="1" baseline="30000" dirty="0">
                <a:solidFill>
                  <a:srgbClr val="002060"/>
                </a:solidFill>
              </a:rPr>
              <a:t>th</a:t>
            </a:r>
            <a:r>
              <a:rPr lang="en-NZ" sz="1800" b="1" dirty="0">
                <a:solidFill>
                  <a:srgbClr val="002060"/>
                </a:solidFill>
              </a:rPr>
              <a:t> APLMF Meetings </a:t>
            </a:r>
            <a:r>
              <a:rPr lang="en-NZ" sz="1800" dirty="0">
                <a:solidFill>
                  <a:srgbClr val="002060"/>
                </a:solidFill>
              </a:rPr>
              <a:t>were held online and the decision has been made to do the same this year:</a:t>
            </a:r>
          </a:p>
          <a:p>
            <a:pPr lvl="1">
              <a:spcBef>
                <a:spcPts val="0"/>
              </a:spcBef>
              <a:buFont typeface="+mj-lt"/>
              <a:buAutoNum type="arabicPeriod"/>
            </a:pPr>
            <a:r>
              <a:rPr lang="en-NZ" sz="1600" b="1" dirty="0">
                <a:solidFill>
                  <a:srgbClr val="0070C0"/>
                </a:solidFill>
              </a:rPr>
              <a:t>Monday 1</a:t>
            </a:r>
            <a:r>
              <a:rPr lang="en-NZ" sz="1600" b="1" baseline="30000" dirty="0">
                <a:solidFill>
                  <a:srgbClr val="0070C0"/>
                </a:solidFill>
              </a:rPr>
              <a:t>st</a:t>
            </a:r>
            <a:r>
              <a:rPr lang="en-NZ" sz="1600" b="1" dirty="0">
                <a:solidFill>
                  <a:srgbClr val="0070C0"/>
                </a:solidFill>
              </a:rPr>
              <a:t> November 2021 </a:t>
            </a:r>
            <a:r>
              <a:rPr lang="en-NZ" sz="1600" dirty="0">
                <a:solidFill>
                  <a:srgbClr val="0070C0"/>
                </a:solidFill>
              </a:rPr>
              <a:t>(Seminar presentations) – 2hrs 30 minute Zoom meeting presentations with questions:</a:t>
            </a:r>
          </a:p>
          <a:p>
            <a:pPr lvl="2">
              <a:spcBef>
                <a:spcPts val="600"/>
              </a:spcBef>
              <a:spcAft>
                <a:spcPts val="600"/>
              </a:spcAft>
            </a:pPr>
            <a:r>
              <a:rPr lang="en-NZ" sz="1600" b="1" dirty="0">
                <a:solidFill>
                  <a:srgbClr val="0070C0"/>
                </a:solidFill>
              </a:rPr>
              <a:t>‘Improving compliance using collaborative tools’</a:t>
            </a:r>
            <a:r>
              <a:rPr lang="en-NZ" sz="1600" dirty="0">
                <a:solidFill>
                  <a:srgbClr val="0070C0"/>
                </a:solidFill>
              </a:rPr>
              <a:t>, Neil Yates (Legal Metrology, NMI Australia)</a:t>
            </a:r>
          </a:p>
          <a:p>
            <a:pPr lvl="2">
              <a:spcBef>
                <a:spcPts val="600"/>
              </a:spcBef>
              <a:spcAft>
                <a:spcPts val="600"/>
              </a:spcAft>
            </a:pPr>
            <a:r>
              <a:rPr lang="en-NZ" sz="1600" b="1" dirty="0">
                <a:solidFill>
                  <a:srgbClr val="0070C0"/>
                </a:solidFill>
              </a:rPr>
              <a:t>‘Presentation on Data Metrology’</a:t>
            </a:r>
            <a:r>
              <a:rPr lang="en-NZ" sz="1600" dirty="0">
                <a:solidFill>
                  <a:srgbClr val="0070C0"/>
                </a:solidFill>
              </a:rPr>
              <a:t>, Dr </a:t>
            </a:r>
            <a:r>
              <a:rPr lang="en-NZ" sz="1600" dirty="0" err="1">
                <a:solidFill>
                  <a:srgbClr val="0070C0"/>
                </a:solidFill>
              </a:rPr>
              <a:t>Balir</a:t>
            </a:r>
            <a:r>
              <a:rPr lang="en-NZ" sz="1600" dirty="0">
                <a:solidFill>
                  <a:srgbClr val="0070C0"/>
                </a:solidFill>
              </a:rPr>
              <a:t> Hall (MSL, New Zealand)</a:t>
            </a:r>
          </a:p>
          <a:p>
            <a:pPr lvl="2">
              <a:spcBef>
                <a:spcPts val="600"/>
              </a:spcBef>
              <a:spcAft>
                <a:spcPts val="600"/>
              </a:spcAft>
            </a:pPr>
            <a:r>
              <a:rPr lang="en-NZ" sz="1600" b="1" dirty="0">
                <a:solidFill>
                  <a:srgbClr val="0070C0"/>
                </a:solidFill>
              </a:rPr>
              <a:t>‘Gold Purity Measurement in Malaysia’</a:t>
            </a:r>
            <a:r>
              <a:rPr lang="en-NZ" sz="1600" dirty="0">
                <a:solidFill>
                  <a:srgbClr val="0070C0"/>
                </a:solidFill>
              </a:rPr>
              <a:t>, Ts Dr Mohd </a:t>
            </a:r>
            <a:r>
              <a:rPr lang="en-NZ" sz="1600" dirty="0" err="1">
                <a:solidFill>
                  <a:srgbClr val="0070C0"/>
                </a:solidFill>
              </a:rPr>
              <a:t>Fazrulhisyam</a:t>
            </a:r>
            <a:r>
              <a:rPr lang="en-NZ" sz="1600" dirty="0">
                <a:solidFill>
                  <a:srgbClr val="0070C0"/>
                </a:solidFill>
              </a:rPr>
              <a:t> Mohd Nor, (NMIM Malaysia)</a:t>
            </a:r>
          </a:p>
          <a:p>
            <a:pPr lvl="2">
              <a:spcBef>
                <a:spcPts val="600"/>
              </a:spcBef>
              <a:spcAft>
                <a:spcPts val="600"/>
              </a:spcAft>
            </a:pPr>
            <a:r>
              <a:rPr lang="en-NZ" sz="1600" dirty="0">
                <a:solidFill>
                  <a:srgbClr val="0070C0"/>
                </a:solidFill>
              </a:rPr>
              <a:t>‘BIML 2021 highlights’, Pre-recorded by Mr Ian Dunmill, Assistant Director, OIML</a:t>
            </a:r>
          </a:p>
          <a:p>
            <a:pPr lvl="2">
              <a:spcBef>
                <a:spcPts val="600"/>
              </a:spcBef>
              <a:spcAft>
                <a:spcPts val="600"/>
              </a:spcAft>
            </a:pPr>
            <a:r>
              <a:rPr lang="en-NZ" sz="1600" dirty="0">
                <a:solidFill>
                  <a:srgbClr val="0070C0"/>
                </a:solidFill>
              </a:rPr>
              <a:t>‘PTB and MEDEA 2021 Highlights’, Pre-recorded by Ms Katja </a:t>
            </a:r>
            <a:r>
              <a:rPr lang="en-NZ" sz="1600" dirty="0" err="1">
                <a:solidFill>
                  <a:srgbClr val="0070C0"/>
                </a:solidFill>
              </a:rPr>
              <a:t>Lamich</a:t>
            </a:r>
            <a:r>
              <a:rPr lang="en-NZ" sz="1600" dirty="0">
                <a:solidFill>
                  <a:srgbClr val="0070C0"/>
                </a:solidFill>
              </a:rPr>
              <a:t> and , PTB, Germany</a:t>
            </a:r>
          </a:p>
          <a:p>
            <a:pPr lvl="2">
              <a:spcBef>
                <a:spcPts val="600"/>
              </a:spcBef>
              <a:spcAft>
                <a:spcPts val="600"/>
              </a:spcAft>
            </a:pPr>
            <a:r>
              <a:rPr lang="en-NZ" sz="1600" dirty="0">
                <a:solidFill>
                  <a:srgbClr val="0070C0"/>
                </a:solidFill>
              </a:rPr>
              <a:t>‘</a:t>
            </a:r>
            <a:r>
              <a:rPr lang="en-NZ" sz="1600" dirty="0" err="1">
                <a:solidFill>
                  <a:srgbClr val="0070C0"/>
                </a:solidFill>
              </a:rPr>
              <a:t>Upadate</a:t>
            </a:r>
            <a:r>
              <a:rPr lang="en-NZ" sz="1600" dirty="0">
                <a:solidFill>
                  <a:srgbClr val="0070C0"/>
                </a:solidFill>
              </a:rPr>
              <a:t> on APMP 2021 Activities’, Pre-recorded by Juan (Ada) CAI, NIM, China</a:t>
            </a:r>
          </a:p>
          <a:p>
            <a:pPr lvl="1">
              <a:spcBef>
                <a:spcPts val="1800"/>
              </a:spcBef>
              <a:spcAft>
                <a:spcPts val="600"/>
              </a:spcAft>
              <a:buFont typeface="+mj-lt"/>
              <a:buAutoNum type="arabicPeriod"/>
            </a:pPr>
            <a:r>
              <a:rPr lang="en-NZ" sz="1600" b="1" dirty="0">
                <a:solidFill>
                  <a:srgbClr val="0070C0"/>
                </a:solidFill>
              </a:rPr>
              <a:t>Tuesday 2</a:t>
            </a:r>
            <a:r>
              <a:rPr lang="en-NZ" sz="1600" b="1" baseline="30000" dirty="0">
                <a:solidFill>
                  <a:srgbClr val="0070C0"/>
                </a:solidFill>
              </a:rPr>
              <a:t>nd</a:t>
            </a:r>
            <a:r>
              <a:rPr lang="en-NZ" sz="1600" b="1" dirty="0">
                <a:solidFill>
                  <a:srgbClr val="0070C0"/>
                </a:solidFill>
              </a:rPr>
              <a:t> November 2021 </a:t>
            </a:r>
            <a:r>
              <a:rPr lang="en-NZ" sz="1600" dirty="0">
                <a:solidFill>
                  <a:srgbClr val="0070C0"/>
                </a:solidFill>
              </a:rPr>
              <a:t>(Forum meeting) – 2hrs ‘Zoom’ ‘Member Only Session’ to discuss the business of APLMF including voting on resolutions.   OIML, MEDEA / PTB and APMP will each provide a short updates.</a:t>
            </a:r>
          </a:p>
          <a:p>
            <a:pPr lvl="2">
              <a:spcBef>
                <a:spcPts val="600"/>
              </a:spcBef>
              <a:spcAft>
                <a:spcPts val="600"/>
              </a:spcAft>
            </a:pPr>
            <a:r>
              <a:rPr lang="en-NZ" sz="1600" dirty="0">
                <a:solidFill>
                  <a:srgbClr val="0070C0"/>
                </a:solidFill>
              </a:rPr>
              <a:t>‘Digital Transformation in Legal Metrology’, Pre-recorded by Dr Roman Schwartz, CIML President</a:t>
            </a:r>
          </a:p>
          <a:p>
            <a:pPr lvl="1">
              <a:spcBef>
                <a:spcPts val="1800"/>
              </a:spcBef>
              <a:spcAft>
                <a:spcPts val="600"/>
              </a:spcAft>
              <a:buFont typeface="+mj-lt"/>
              <a:buAutoNum type="arabicPeriod"/>
            </a:pPr>
            <a:r>
              <a:rPr lang="en-NZ" sz="1600" b="1" dirty="0">
                <a:solidFill>
                  <a:srgbClr val="0070C0"/>
                </a:solidFill>
              </a:rPr>
              <a:t>The 29</a:t>
            </a:r>
            <a:r>
              <a:rPr lang="en-NZ" sz="1600" b="1" baseline="30000" dirty="0">
                <a:solidFill>
                  <a:srgbClr val="0070C0"/>
                </a:solidFill>
              </a:rPr>
              <a:t>th</a:t>
            </a:r>
            <a:r>
              <a:rPr lang="en-NZ" sz="1600" b="1" dirty="0">
                <a:solidFill>
                  <a:srgbClr val="0070C0"/>
                </a:solidFill>
              </a:rPr>
              <a:t> APLMF Meeting  is planned 1</a:t>
            </a:r>
            <a:r>
              <a:rPr lang="en-NZ" sz="1600" b="1" baseline="30000" dirty="0">
                <a:solidFill>
                  <a:srgbClr val="0070C0"/>
                </a:solidFill>
              </a:rPr>
              <a:t>st</a:t>
            </a:r>
            <a:r>
              <a:rPr lang="en-NZ" sz="1600" b="1" dirty="0">
                <a:solidFill>
                  <a:srgbClr val="0070C0"/>
                </a:solidFill>
              </a:rPr>
              <a:t> – 2</a:t>
            </a:r>
            <a:r>
              <a:rPr lang="en-NZ" sz="1600" b="1" baseline="30000" dirty="0">
                <a:solidFill>
                  <a:srgbClr val="0070C0"/>
                </a:solidFill>
              </a:rPr>
              <a:t>nd</a:t>
            </a:r>
            <a:r>
              <a:rPr lang="en-NZ" sz="1600" b="1" dirty="0">
                <a:solidFill>
                  <a:srgbClr val="0070C0"/>
                </a:solidFill>
              </a:rPr>
              <a:t> November 2022 via zooms</a:t>
            </a:r>
          </a:p>
          <a:p>
            <a:pPr marL="914400" lvl="2" indent="0">
              <a:spcBef>
                <a:spcPts val="600"/>
              </a:spcBef>
              <a:spcAft>
                <a:spcPts val="600"/>
              </a:spcAft>
              <a:buNone/>
            </a:pPr>
            <a:endParaRPr lang="en-NZ" sz="1600" dirty="0">
              <a:solidFill>
                <a:srgbClr val="0070C0"/>
              </a:solidFill>
            </a:endParaRPr>
          </a:p>
          <a:p>
            <a:pPr marL="457200" lvl="1" indent="0">
              <a:spcBef>
                <a:spcPts val="1800"/>
              </a:spcBef>
              <a:spcAft>
                <a:spcPts val="600"/>
              </a:spcAft>
              <a:buNone/>
            </a:pPr>
            <a:r>
              <a:rPr lang="en-NZ" sz="1600" dirty="0">
                <a:solidFill>
                  <a:srgbClr val="0070C0"/>
                </a:solidFill>
              </a:rPr>
              <a:t>	</a:t>
            </a:r>
          </a:p>
          <a:p>
            <a:pPr lvl="1">
              <a:spcBef>
                <a:spcPts val="1800"/>
              </a:spcBef>
              <a:spcAft>
                <a:spcPts val="600"/>
              </a:spcAft>
              <a:buFont typeface="+mj-lt"/>
              <a:buAutoNum type="arabicPeriod"/>
            </a:pPr>
            <a:endParaRPr lang="en-NZ" sz="1600" dirty="0">
              <a:solidFill>
                <a:srgbClr val="0070C0"/>
              </a:solidFill>
            </a:endParaRPr>
          </a:p>
          <a:p>
            <a:pPr lvl="2">
              <a:spcBef>
                <a:spcPts val="1800"/>
              </a:spcBef>
              <a:spcAft>
                <a:spcPts val="600"/>
              </a:spcAft>
              <a:buFont typeface="+mj-lt"/>
              <a:buAutoNum type="arabicPeriod"/>
            </a:pPr>
            <a:endParaRPr lang="en-NZ" sz="1200" dirty="0">
              <a:solidFill>
                <a:srgbClr val="0070C0"/>
              </a:solidFill>
            </a:endParaRPr>
          </a:p>
          <a:p>
            <a:pPr lvl="1">
              <a:spcBef>
                <a:spcPts val="600"/>
              </a:spcBef>
              <a:buFont typeface="Symbol"/>
              <a:buChar char=""/>
              <a:tabLst>
                <a:tab pos="514350" algn="l"/>
                <a:tab pos="2743200" algn="l"/>
                <a:tab pos="4114800" algn="l"/>
                <a:tab pos="5626735" algn="r"/>
              </a:tabLst>
            </a:pPr>
            <a:endParaRPr lang="en-NZ" sz="3800" dirty="0">
              <a:solidFill>
                <a:prstClr val="black"/>
              </a:solidFill>
            </a:endParaRPr>
          </a:p>
          <a:p>
            <a:pPr>
              <a:spcBef>
                <a:spcPts val="600"/>
              </a:spcBef>
              <a:spcAft>
                <a:spcPts val="1200"/>
              </a:spcAft>
              <a:defRPr/>
            </a:pPr>
            <a:endParaRPr lang="en-NZ" sz="1800" dirty="0">
              <a:solidFill>
                <a:srgbClr val="002060"/>
              </a:solidFill>
            </a:endParaRPr>
          </a:p>
          <a:p>
            <a:pPr>
              <a:spcBef>
                <a:spcPts val="600"/>
              </a:spcBef>
              <a:spcAft>
                <a:spcPts val="1200"/>
              </a:spcAft>
              <a:defRPr/>
            </a:pPr>
            <a:endParaRPr lang="en-NZ" sz="1800" dirty="0">
              <a:solidFill>
                <a:srgbClr val="002060"/>
              </a:solidFill>
            </a:endParaRPr>
          </a:p>
          <a:p>
            <a:pPr>
              <a:spcBef>
                <a:spcPts val="600"/>
              </a:spcBef>
              <a:spcAft>
                <a:spcPts val="1200"/>
              </a:spcAft>
              <a:defRPr/>
            </a:pPr>
            <a:endParaRPr lang="en-NZ" sz="1800" dirty="0">
              <a:solidFill>
                <a:srgbClr val="002060"/>
              </a:solidFil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4624"/>
            <a:ext cx="1722818" cy="105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304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1216" y="150285"/>
            <a:ext cx="8229600" cy="844902"/>
          </a:xfrm>
          <a:prstGeom prst="rect">
            <a:avLst/>
          </a:prstGeom>
        </p:spPr>
        <p:txBody>
          <a:bodyPr>
            <a:normAutofit/>
          </a:bodyPr>
          <a:lstStyle/>
          <a:p>
            <a:r>
              <a:rPr lang="en-NZ" sz="3600" b="1" dirty="0">
                <a:solidFill>
                  <a:srgbClr val="00B0F0"/>
                </a:solidFill>
                <a:cs typeface="Arial" panose="020B0604020202020204" pitchFamily="34" charset="0"/>
              </a:rPr>
              <a:t> </a:t>
            </a:r>
          </a:p>
        </p:txBody>
      </p:sp>
      <p:sp>
        <p:nvSpPr>
          <p:cNvPr id="3" name="Content Placeholder 2"/>
          <p:cNvSpPr>
            <a:spLocks noGrp="1"/>
          </p:cNvSpPr>
          <p:nvPr>
            <p:ph idx="4294967295"/>
          </p:nvPr>
        </p:nvSpPr>
        <p:spPr>
          <a:xfrm>
            <a:off x="457637" y="4898136"/>
            <a:ext cx="8228723" cy="835120"/>
          </a:xfrm>
          <a:prstGeom prst="rect">
            <a:avLst/>
          </a:prstGeom>
        </p:spPr>
        <p:txBody>
          <a:bodyPr>
            <a:normAutofit/>
          </a:bodyPr>
          <a:lstStyle/>
          <a:p>
            <a:pPr lvl="0">
              <a:spcBef>
                <a:spcPts val="0"/>
              </a:spcBef>
              <a:spcAft>
                <a:spcPts val="600"/>
              </a:spcAft>
              <a:buFont typeface="Wingdings" panose="05000000000000000000" pitchFamily="2" charset="2"/>
              <a:buChar char="ü"/>
            </a:pPr>
            <a:r>
              <a:rPr lang="en-US" altLang="ja-JP" sz="1800" dirty="0"/>
              <a:t>There were several proposals left over from MEDEA 2 to MEDEA 3. </a:t>
            </a:r>
          </a:p>
          <a:p>
            <a:pPr lvl="0">
              <a:spcBef>
                <a:spcPts val="0"/>
              </a:spcBef>
              <a:spcAft>
                <a:spcPts val="600"/>
              </a:spcAft>
              <a:buFont typeface="Wingdings" panose="05000000000000000000" pitchFamily="2" charset="2"/>
              <a:buChar char="ü"/>
            </a:pPr>
            <a:r>
              <a:rPr lang="en-US" altLang="ja-JP" sz="1800" dirty="0"/>
              <a:t>The responsible hosts, supporters and trainers have not been identified.</a:t>
            </a:r>
            <a:endParaRPr lang="en-NZ" sz="1800" dirty="0"/>
          </a:p>
        </p:txBody>
      </p:sp>
      <p:sp>
        <p:nvSpPr>
          <p:cNvPr id="9" name="Title 1">
            <a:extLst>
              <a:ext uri="{FF2B5EF4-FFF2-40B4-BE49-F238E27FC236}">
                <a16:creationId xmlns:a16="http://schemas.microsoft.com/office/drawing/2014/main" id="{09924F46-5D59-47F2-A69A-104532448C49}"/>
              </a:ext>
            </a:extLst>
          </p:cNvPr>
          <p:cNvSpPr txBox="1">
            <a:spLocks/>
          </p:cNvSpPr>
          <p:nvPr/>
        </p:nvSpPr>
        <p:spPr>
          <a:xfrm>
            <a:off x="1187624" y="44624"/>
            <a:ext cx="7231728" cy="1384995"/>
          </a:xfrm>
          <a:prstGeom prst="rect">
            <a:avLst/>
          </a:prstGeom>
        </p:spPr>
        <p:txBody>
          <a:bodyPr vert="horz"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altLang="ja-JP" sz="2800" b="1" i="1" dirty="0">
                <a:solidFill>
                  <a:schemeClr val="tx2">
                    <a:lumMod val="60000"/>
                    <a:lumOff val="40000"/>
                  </a:schemeClr>
                </a:solidFill>
              </a:rPr>
              <a:t>Future focus </a:t>
            </a:r>
            <a:br>
              <a:rPr lang="fr-FR" altLang="ja-JP" sz="2800" b="1" i="1" dirty="0">
                <a:solidFill>
                  <a:schemeClr val="tx2">
                    <a:lumMod val="60000"/>
                    <a:lumOff val="40000"/>
                  </a:schemeClr>
                </a:solidFill>
              </a:rPr>
            </a:br>
            <a:r>
              <a:rPr lang="en-US" altLang="ja-JP" sz="2800" b="1" i="1" dirty="0">
                <a:solidFill>
                  <a:schemeClr val="tx2">
                    <a:lumMod val="60000"/>
                    <a:lumOff val="40000"/>
                  </a:schemeClr>
                </a:solidFill>
              </a:rPr>
              <a:t>Proposed training courses in 2022 and later</a:t>
            </a:r>
            <a:r>
              <a:rPr lang="fr-FR" altLang="ja-JP" sz="2800" b="1" i="1" dirty="0">
                <a:solidFill>
                  <a:schemeClr val="tx2">
                    <a:lumMod val="60000"/>
                    <a:lumOff val="40000"/>
                  </a:schemeClr>
                </a:solidFill>
              </a:rPr>
              <a:t> </a:t>
            </a:r>
            <a:br>
              <a:rPr lang="fr-FR" altLang="ja-JP" sz="2800" b="1" i="1" dirty="0">
                <a:solidFill>
                  <a:schemeClr val="tx2">
                    <a:lumMod val="60000"/>
                    <a:lumOff val="40000"/>
                  </a:schemeClr>
                </a:solidFill>
              </a:rPr>
            </a:br>
            <a:r>
              <a:rPr lang="fr-FR" altLang="ja-JP" sz="2800" b="1" i="1" dirty="0">
                <a:solidFill>
                  <a:schemeClr val="tx2">
                    <a:lumMod val="60000"/>
                    <a:lumOff val="40000"/>
                  </a:schemeClr>
                </a:solidFill>
              </a:rPr>
              <a:t>(Table 3 in 3.1)</a:t>
            </a:r>
            <a:endParaRPr lang="en-NZ" altLang="ja-JP" sz="2800" b="1" i="1" dirty="0">
              <a:solidFill>
                <a:schemeClr val="tx2">
                  <a:lumMod val="60000"/>
                  <a:lumOff val="40000"/>
                </a:schemeClr>
              </a:solidFill>
            </a:endParaRPr>
          </a:p>
        </p:txBody>
      </p:sp>
      <p:graphicFrame>
        <p:nvGraphicFramePr>
          <p:cNvPr id="7" name="表 6">
            <a:extLst>
              <a:ext uri="{FF2B5EF4-FFF2-40B4-BE49-F238E27FC236}">
                <a16:creationId xmlns:a16="http://schemas.microsoft.com/office/drawing/2014/main" id="{CBE9BC0D-1A74-46D5-9494-915C1BBC0569}"/>
              </a:ext>
            </a:extLst>
          </p:cNvPr>
          <p:cNvGraphicFramePr>
            <a:graphicFrameLocks noGrp="1"/>
          </p:cNvGraphicFramePr>
          <p:nvPr/>
        </p:nvGraphicFramePr>
        <p:xfrm>
          <a:off x="457638" y="1772816"/>
          <a:ext cx="8228723" cy="2946385"/>
        </p:xfrm>
        <a:graphic>
          <a:graphicData uri="http://schemas.openxmlformats.org/drawingml/2006/table">
            <a:tbl>
              <a:tblPr firstRow="1" firstCol="1" bandRow="1">
                <a:tableStyleId>{5C22544A-7EE6-4342-B048-85BDC9FD1C3A}</a:tableStyleId>
              </a:tblPr>
              <a:tblGrid>
                <a:gridCol w="2734174">
                  <a:extLst>
                    <a:ext uri="{9D8B030D-6E8A-4147-A177-3AD203B41FA5}">
                      <a16:colId xmlns:a16="http://schemas.microsoft.com/office/drawing/2014/main" val="2883323067"/>
                    </a:ext>
                  </a:extLst>
                </a:gridCol>
                <a:gridCol w="1369200">
                  <a:extLst>
                    <a:ext uri="{9D8B030D-6E8A-4147-A177-3AD203B41FA5}">
                      <a16:colId xmlns:a16="http://schemas.microsoft.com/office/drawing/2014/main" val="1108725324"/>
                    </a:ext>
                  </a:extLst>
                </a:gridCol>
                <a:gridCol w="1521333">
                  <a:extLst>
                    <a:ext uri="{9D8B030D-6E8A-4147-A177-3AD203B41FA5}">
                      <a16:colId xmlns:a16="http://schemas.microsoft.com/office/drawing/2014/main" val="3185716381"/>
                    </a:ext>
                  </a:extLst>
                </a:gridCol>
                <a:gridCol w="1279610">
                  <a:extLst>
                    <a:ext uri="{9D8B030D-6E8A-4147-A177-3AD203B41FA5}">
                      <a16:colId xmlns:a16="http://schemas.microsoft.com/office/drawing/2014/main" val="475598757"/>
                    </a:ext>
                  </a:extLst>
                </a:gridCol>
                <a:gridCol w="1324406">
                  <a:extLst>
                    <a:ext uri="{9D8B030D-6E8A-4147-A177-3AD203B41FA5}">
                      <a16:colId xmlns:a16="http://schemas.microsoft.com/office/drawing/2014/main" val="4222953196"/>
                    </a:ext>
                  </a:extLst>
                </a:gridCol>
              </a:tblGrid>
              <a:tr h="621443">
                <a:tc>
                  <a:txBody>
                    <a:bodyPr/>
                    <a:lstStyle/>
                    <a:p>
                      <a:pPr algn="ctr">
                        <a:spcAft>
                          <a:spcPts val="600"/>
                        </a:spcAft>
                      </a:pPr>
                      <a:r>
                        <a:rPr lang="en-GB" sz="1600" baseline="0" dirty="0">
                          <a:effectLst/>
                        </a:rPr>
                        <a:t>Tentative topic of training course (TC) / workshop (WS)</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dirty="0">
                          <a:effectLst/>
                        </a:rPr>
                        <a:t>Supporters / trainers</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a:effectLst/>
                        </a:rPr>
                        <a:t>Organizers</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a:effectLst/>
                        </a:rPr>
                        <a:t>Tentative timing (year)</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a:effectLst/>
                        </a:rPr>
                        <a:t>Place or form</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extLst>
                  <a:ext uri="{0D108BD9-81ED-4DB2-BD59-A6C34878D82A}">
                    <a16:rowId xmlns:a16="http://schemas.microsoft.com/office/drawing/2014/main" val="2837526620"/>
                  </a:ext>
                </a:extLst>
              </a:tr>
              <a:tr h="892349">
                <a:tc>
                  <a:txBody>
                    <a:bodyPr/>
                    <a:lstStyle/>
                    <a:p>
                      <a:pPr algn="l">
                        <a:spcAft>
                          <a:spcPts val="600"/>
                        </a:spcAft>
                      </a:pPr>
                      <a:r>
                        <a:rPr lang="en-GB" sz="1600" baseline="0" dirty="0">
                          <a:effectLst/>
                        </a:rPr>
                        <a:t>WS on certification of software used for measuring instruments and transactions</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a:effectLst/>
                        </a:rPr>
                        <a:t>Malaysia and APEC</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dirty="0">
                          <a:effectLst/>
                        </a:rPr>
                        <a:t>Malaysia, WG-MCS and Sec.</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dirty="0">
                          <a:effectLst/>
                        </a:rPr>
                        <a:t>2022</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dirty="0">
                          <a:effectLst/>
                        </a:rPr>
                        <a:t>(Online)</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extLst>
                  <a:ext uri="{0D108BD9-81ED-4DB2-BD59-A6C34878D82A}">
                    <a16:rowId xmlns:a16="http://schemas.microsoft.com/office/drawing/2014/main" val="3052833112"/>
                  </a:ext>
                </a:extLst>
              </a:tr>
              <a:tr h="621443">
                <a:tc>
                  <a:txBody>
                    <a:bodyPr/>
                    <a:lstStyle/>
                    <a:p>
                      <a:pPr algn="l">
                        <a:spcAft>
                          <a:spcPts val="600"/>
                        </a:spcAft>
                      </a:pPr>
                      <a:r>
                        <a:rPr lang="en-GB" sz="1600" baseline="0" dirty="0">
                          <a:effectLst/>
                        </a:rPr>
                        <a:t>TC on belt weighers based on OIML R 50</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a:effectLst/>
                        </a:rPr>
                        <a:t>Australia and MEDEA 3</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a:effectLst/>
                        </a:rPr>
                        <a:t>WG-WI and Sec.</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a:effectLst/>
                        </a:rPr>
                        <a:t>2022-2023</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dirty="0">
                          <a:effectLst/>
                        </a:rPr>
                        <a:t>(Online?)</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extLst>
                  <a:ext uri="{0D108BD9-81ED-4DB2-BD59-A6C34878D82A}">
                    <a16:rowId xmlns:a16="http://schemas.microsoft.com/office/drawing/2014/main" val="3000894866"/>
                  </a:ext>
                </a:extLst>
              </a:tr>
              <a:tr h="621443">
                <a:tc>
                  <a:txBody>
                    <a:bodyPr/>
                    <a:lstStyle/>
                    <a:p>
                      <a:pPr algn="l">
                        <a:spcAft>
                          <a:spcPts val="600"/>
                        </a:spcAft>
                      </a:pPr>
                      <a:r>
                        <a:rPr lang="en-GB" sz="1600" baseline="0" dirty="0">
                          <a:effectLst/>
                        </a:rPr>
                        <a:t>TC on weighing in motion (WIM) technology based on OIML R 134</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a:effectLst/>
                        </a:rPr>
                        <a:t>Malaysia and MEDEA 3</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l">
                        <a:spcAft>
                          <a:spcPts val="600"/>
                        </a:spcAft>
                      </a:pPr>
                      <a:r>
                        <a:rPr lang="en-GB" sz="1600" baseline="0">
                          <a:effectLst/>
                        </a:rPr>
                        <a:t>WG-WI and Sec.</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a:effectLst/>
                        </a:rPr>
                        <a:t>2022-2023</a:t>
                      </a:r>
                      <a:endParaRPr lang="ja-JP" sz="1600" baseline="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tc>
                  <a:txBody>
                    <a:bodyPr/>
                    <a:lstStyle/>
                    <a:p>
                      <a:pPr algn="ctr">
                        <a:spcAft>
                          <a:spcPts val="600"/>
                        </a:spcAft>
                      </a:pPr>
                      <a:r>
                        <a:rPr lang="en-GB" sz="1600" baseline="0" dirty="0">
                          <a:effectLst/>
                        </a:rPr>
                        <a:t>(Online?)</a:t>
                      </a:r>
                      <a:endParaRPr lang="ja-JP" sz="1600" baseline="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48177" marR="48177" marT="39815" marB="39815"/>
                </a:tc>
                <a:extLst>
                  <a:ext uri="{0D108BD9-81ED-4DB2-BD59-A6C34878D82A}">
                    <a16:rowId xmlns:a16="http://schemas.microsoft.com/office/drawing/2014/main" val="3076388174"/>
                  </a:ext>
                </a:extLst>
              </a:tr>
            </a:tbl>
          </a:graphicData>
        </a:graphic>
      </p:graphicFrame>
      <p:sp>
        <p:nvSpPr>
          <p:cNvPr id="10" name="スライド番号プレースホルダー 9">
            <a:extLst>
              <a:ext uri="{FF2B5EF4-FFF2-40B4-BE49-F238E27FC236}">
                <a16:creationId xmlns:a16="http://schemas.microsoft.com/office/drawing/2014/main" id="{F75A514D-607D-4E82-97B4-BE27427255CA}"/>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7</a:t>
            </a:fld>
            <a:endParaRPr lang="en-NZ" dirty="0"/>
          </a:p>
        </p:txBody>
      </p:sp>
    </p:spTree>
    <p:extLst>
      <p:ext uri="{BB962C8B-B14F-4D97-AF65-F5344CB8AC3E}">
        <p14:creationId xmlns:p14="http://schemas.microsoft.com/office/powerpoint/2010/main" val="22881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47664" y="150285"/>
            <a:ext cx="6336704" cy="844902"/>
          </a:xfrm>
          <a:prstGeom prst="rect">
            <a:avLst/>
          </a:prstGeom>
        </p:spPr>
        <p:txBody>
          <a:bodyPr>
            <a:normAutofit/>
          </a:bodyPr>
          <a:lstStyle/>
          <a:p>
            <a:r>
              <a:rPr lang="en-NZ" sz="3600" b="1" dirty="0">
                <a:solidFill>
                  <a:srgbClr val="00B0F0"/>
                </a:solidFill>
                <a:cs typeface="Arial" panose="020B0604020202020204" pitchFamily="34" charset="0"/>
              </a:rPr>
              <a:t> </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tle 1">
            <a:extLst>
              <a:ext uri="{FF2B5EF4-FFF2-40B4-BE49-F238E27FC236}">
                <a16:creationId xmlns:a16="http://schemas.microsoft.com/office/drawing/2014/main" id="{1F437474-26BA-4E1B-A38E-3AD863C5048E}"/>
              </a:ext>
            </a:extLst>
          </p:cNvPr>
          <p:cNvSpPr txBox="1">
            <a:spLocks/>
          </p:cNvSpPr>
          <p:nvPr/>
        </p:nvSpPr>
        <p:spPr>
          <a:xfrm>
            <a:off x="1044544" y="44624"/>
            <a:ext cx="6920217" cy="830997"/>
          </a:xfrm>
          <a:prstGeom prst="rect">
            <a:avLst/>
          </a:prstGeom>
        </p:spPr>
        <p:txBody>
          <a:bodyPr vert="horz"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NZ" altLang="ja-JP" sz="2400" b="1" i="1" dirty="0">
                <a:solidFill>
                  <a:schemeClr val="tx2">
                    <a:lumMod val="60000"/>
                    <a:lumOff val="40000"/>
                  </a:schemeClr>
                </a:solidFill>
              </a:rPr>
              <a:t>APLMF Working Groups (WGs)</a:t>
            </a:r>
            <a:br>
              <a:rPr lang="en-NZ" altLang="ja-JP" sz="2400" b="1" i="1" dirty="0">
                <a:solidFill>
                  <a:schemeClr val="tx2">
                    <a:lumMod val="60000"/>
                    <a:lumOff val="40000"/>
                  </a:schemeClr>
                </a:solidFill>
              </a:rPr>
            </a:br>
            <a:r>
              <a:rPr lang="en-NZ" altLang="ja-JP" sz="2400" b="1" i="1" dirty="0">
                <a:solidFill>
                  <a:schemeClr val="tx2">
                    <a:lumMod val="60000"/>
                    <a:lumOff val="40000"/>
                  </a:schemeClr>
                </a:solidFill>
              </a:rPr>
              <a:t>Key activities (2.4) and future focuses (3.2) </a:t>
            </a:r>
          </a:p>
        </p:txBody>
      </p:sp>
      <p:sp>
        <p:nvSpPr>
          <p:cNvPr id="9" name="Content Placeholder 2">
            <a:extLst>
              <a:ext uri="{FF2B5EF4-FFF2-40B4-BE49-F238E27FC236}">
                <a16:creationId xmlns:a16="http://schemas.microsoft.com/office/drawing/2014/main" id="{0E274502-B1AE-4001-A3C1-7CCF37B522F2}"/>
              </a:ext>
            </a:extLst>
          </p:cNvPr>
          <p:cNvSpPr>
            <a:spLocks noGrp="1"/>
          </p:cNvSpPr>
          <p:nvPr>
            <p:ph idx="4294967295"/>
          </p:nvPr>
        </p:nvSpPr>
        <p:spPr>
          <a:xfrm>
            <a:off x="217810" y="1082982"/>
            <a:ext cx="8753055" cy="5186035"/>
          </a:xfrm>
          <a:prstGeom prst="rect">
            <a:avLst/>
          </a:prstGeom>
        </p:spPr>
        <p:txBody>
          <a:bodyPr>
            <a:spAutoFit/>
          </a:bodyPr>
          <a:lstStyle/>
          <a:p>
            <a:pPr marL="0" lvl="0" indent="0">
              <a:spcBef>
                <a:spcPts val="0"/>
              </a:spcBef>
              <a:spcAft>
                <a:spcPts val="600"/>
              </a:spcAft>
              <a:buNone/>
            </a:pPr>
            <a:r>
              <a:rPr lang="en-US" sz="1800" b="1" dirty="0"/>
              <a:t>1. WG on Goods Packed by Measure </a:t>
            </a:r>
            <a:r>
              <a:rPr lang="en-US" sz="1800" dirty="0"/>
              <a:t>(WG-GPM /</a:t>
            </a:r>
            <a:r>
              <a:rPr lang="en-US" altLang="ja-JP" sz="1800" dirty="0"/>
              <a:t> Dr </a:t>
            </a:r>
            <a:r>
              <a:rPr lang="en-US" altLang="ja-JP" sz="1800" dirty="0" err="1"/>
              <a:t>Rifan</a:t>
            </a:r>
            <a:r>
              <a:rPr lang="en-US" altLang="ja-JP" sz="1800" dirty="0"/>
              <a:t> </a:t>
            </a:r>
            <a:r>
              <a:rPr lang="en-US" altLang="ja-JP" sz="1800" dirty="0" err="1"/>
              <a:t>Ardianto</a:t>
            </a:r>
            <a:r>
              <a:rPr lang="en-US" altLang="ja-JP" sz="1800" dirty="0"/>
              <a:t>, </a:t>
            </a:r>
            <a:r>
              <a:rPr lang="en-US" sz="1800" dirty="0"/>
              <a:t>Indonesia)</a:t>
            </a:r>
          </a:p>
          <a:p>
            <a:pPr marL="180975" indent="0">
              <a:spcBef>
                <a:spcPts val="0"/>
              </a:spcBef>
              <a:spcAft>
                <a:spcPts val="600"/>
              </a:spcAft>
              <a:buNone/>
            </a:pPr>
            <a:r>
              <a:rPr lang="en-US" altLang="ja-JP" sz="1800" dirty="0"/>
              <a:t>WG covers </a:t>
            </a:r>
            <a:r>
              <a:rPr lang="en-US" sz="1800" dirty="0"/>
              <a:t>pre-packaged goods </a:t>
            </a:r>
            <a:r>
              <a:rPr lang="en-US" sz="1800" dirty="0">
                <a:solidFill>
                  <a:schemeClr val="accent1"/>
                </a:solidFill>
              </a:rPr>
              <a:t>(PPGs)</a:t>
            </a:r>
            <a:r>
              <a:rPr lang="en-US" sz="1800" dirty="0"/>
              <a:t>. WG provided a training course in March. </a:t>
            </a:r>
            <a:r>
              <a:rPr lang="en-US" altLang="ja-JP" sz="1800" dirty="0"/>
              <a:t>WG plans additional courses including frozen foods and drained weights. WG plans events: (1) workshop on campaign for PPGs, (2) cooperation with </a:t>
            </a:r>
            <a:r>
              <a:rPr lang="en-US" altLang="ja-JP" sz="1800" dirty="0">
                <a:solidFill>
                  <a:schemeClr val="accent1"/>
                </a:solidFill>
              </a:rPr>
              <a:t>“100 Years of Legal Metrology in Indonesia”</a:t>
            </a:r>
            <a:r>
              <a:rPr lang="en-US" altLang="ja-JP" sz="1800" dirty="0"/>
              <a:t>, (3) a topic for World Metrology Day, and (4) workshop on OIML G 21. WG started drafting an eLearning module based on OIML R 87. </a:t>
            </a:r>
          </a:p>
          <a:p>
            <a:pPr marL="0" lvl="0" indent="0">
              <a:spcBef>
                <a:spcPts val="0"/>
              </a:spcBef>
              <a:spcAft>
                <a:spcPts val="600"/>
              </a:spcAft>
              <a:buNone/>
            </a:pPr>
            <a:r>
              <a:rPr lang="en-US" sz="1800" b="1" dirty="0"/>
              <a:t>2. WG on Utility Meters </a:t>
            </a:r>
            <a:r>
              <a:rPr lang="en-US" sz="1800" dirty="0"/>
              <a:t>(WG-UM /</a:t>
            </a:r>
            <a:r>
              <a:rPr lang="en-US" altLang="ja-JP" sz="1800" dirty="0"/>
              <a:t> </a:t>
            </a:r>
            <a:r>
              <a:rPr lang="en-US" altLang="ja-JP" sz="1800" dirty="0" err="1"/>
              <a:t>Mr</a:t>
            </a:r>
            <a:r>
              <a:rPr lang="en-US" altLang="ja-JP" sz="1800" dirty="0"/>
              <a:t> Wang Lei, </a:t>
            </a:r>
            <a:r>
              <a:rPr lang="en-US" sz="1800" dirty="0"/>
              <a:t>PR China)</a:t>
            </a:r>
          </a:p>
          <a:p>
            <a:pPr marL="180975" indent="0">
              <a:spcBef>
                <a:spcPts val="0"/>
              </a:spcBef>
              <a:spcAft>
                <a:spcPts val="600"/>
              </a:spcAft>
              <a:buNone/>
            </a:pPr>
            <a:r>
              <a:rPr lang="en-US" sz="1800" dirty="0"/>
              <a:t>WG </a:t>
            </a:r>
            <a:r>
              <a:rPr lang="en-US" altLang="ja-JP" sz="1800" dirty="0"/>
              <a:t>covers</a:t>
            </a:r>
            <a:r>
              <a:rPr lang="en-US" sz="1800" dirty="0"/>
              <a:t> meters for water, gas and electricity. WG provided an electricity course in January. WG started a survey on </a:t>
            </a:r>
            <a:r>
              <a:rPr lang="en-US" altLang="ja-JP" sz="1800" dirty="0"/>
              <a:t>electricity meters </a:t>
            </a:r>
            <a:r>
              <a:rPr lang="en-US" sz="1800" dirty="0"/>
              <a:t>and drafting of an eLearning module based on R 46.</a:t>
            </a:r>
            <a:r>
              <a:rPr lang="en-US" altLang="ja-JP" sz="1800" dirty="0"/>
              <a:t> WG plans training courses on: (1) gas meters, (2) EV charging systems, and (3) taxi systems with GIS </a:t>
            </a:r>
            <a:r>
              <a:rPr lang="en-US" altLang="ja-JP" sz="1600" dirty="0">
                <a:solidFill>
                  <a:schemeClr val="accent1"/>
                </a:solidFill>
              </a:rPr>
              <a:t>(geological info. sys.)</a:t>
            </a:r>
            <a:r>
              <a:rPr lang="en-US" altLang="ja-JP" sz="1800" dirty="0"/>
              <a:t>. WG liaises with Issuing Authorities of OIML-CS in APLMF. The scope will be expanded to cover the traceability for quantity of water. </a:t>
            </a:r>
          </a:p>
          <a:p>
            <a:pPr marL="0" lvl="0" indent="0">
              <a:spcBef>
                <a:spcPts val="0"/>
              </a:spcBef>
              <a:spcAft>
                <a:spcPts val="600"/>
              </a:spcAft>
              <a:buNone/>
            </a:pPr>
            <a:r>
              <a:rPr lang="en-US" sz="1800" b="1" dirty="0"/>
              <a:t>3. WG on OIML Certificate Systems </a:t>
            </a:r>
            <a:r>
              <a:rPr lang="en-US" sz="1800" dirty="0"/>
              <a:t>(WG-CS /</a:t>
            </a:r>
            <a:r>
              <a:rPr lang="en-US" altLang="ja-JP" sz="1800" dirty="0"/>
              <a:t> </a:t>
            </a:r>
            <a:r>
              <a:rPr lang="en-US" altLang="ja-JP" sz="1800" dirty="0" err="1"/>
              <a:t>Ms</a:t>
            </a:r>
            <a:r>
              <a:rPr lang="en-US" altLang="ja-JP" sz="1800" dirty="0"/>
              <a:t> Zheng </a:t>
            </a:r>
            <a:r>
              <a:rPr lang="en-US" altLang="ja-JP" sz="1800" dirty="0" err="1"/>
              <a:t>Huaxin</a:t>
            </a:r>
            <a:r>
              <a:rPr lang="en-US" altLang="ja-JP" sz="1800" dirty="0"/>
              <a:t>, </a:t>
            </a:r>
            <a:r>
              <a:rPr lang="en-US" sz="1800" dirty="0"/>
              <a:t>PR China)</a:t>
            </a:r>
          </a:p>
          <a:p>
            <a:pPr marL="180975" indent="0">
              <a:spcBef>
                <a:spcPts val="0"/>
              </a:spcBef>
              <a:spcAft>
                <a:spcPts val="600"/>
              </a:spcAft>
              <a:buNone/>
            </a:pPr>
            <a:r>
              <a:rPr lang="en-US" altLang="ja-JP" sz="1800" dirty="0"/>
              <a:t>WG </a:t>
            </a:r>
            <a:r>
              <a:rPr lang="en-US" sz="1800" dirty="0"/>
              <a:t>liaises with OIML-CS </a:t>
            </a:r>
            <a:r>
              <a:rPr lang="en-US" altLang="ja-JP" sz="1800" dirty="0">
                <a:solidFill>
                  <a:schemeClr val="accent1"/>
                </a:solidFill>
              </a:rPr>
              <a:t>(certificate system)</a:t>
            </a:r>
            <a:r>
              <a:rPr lang="en-US" sz="1800" dirty="0"/>
              <a:t>. WG conducted a survey in 2020 and </a:t>
            </a:r>
            <a:r>
              <a:rPr lang="en-US" altLang="ja-JP" sz="1800" dirty="0"/>
              <a:t>continues the analysis of the feedbacks. WG shares the discussions in CS, shares case studies for using CS, and promotes CS to the stakeholders in APLMF. WG plans to develop an eLearning module on OIML-CS.</a:t>
            </a:r>
          </a:p>
        </p:txBody>
      </p:sp>
      <p:sp>
        <p:nvSpPr>
          <p:cNvPr id="3" name="スライド番号プレースホルダー 2">
            <a:extLst>
              <a:ext uri="{FF2B5EF4-FFF2-40B4-BE49-F238E27FC236}">
                <a16:creationId xmlns:a16="http://schemas.microsoft.com/office/drawing/2014/main" id="{ADE5D804-36FC-4620-9ACF-CB34CBC07DD3}"/>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8</a:t>
            </a:fld>
            <a:endParaRPr lang="en-NZ" dirty="0"/>
          </a:p>
        </p:txBody>
      </p:sp>
    </p:spTree>
    <p:extLst>
      <p:ext uri="{BB962C8B-B14F-4D97-AF65-F5344CB8AC3E}">
        <p14:creationId xmlns:p14="http://schemas.microsoft.com/office/powerpoint/2010/main" val="33001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1216" y="150285"/>
            <a:ext cx="8229600" cy="844902"/>
          </a:xfrm>
          <a:prstGeom prst="rect">
            <a:avLst/>
          </a:prstGeom>
        </p:spPr>
        <p:txBody>
          <a:bodyPr>
            <a:normAutofit/>
          </a:bodyPr>
          <a:lstStyle/>
          <a:p>
            <a:r>
              <a:rPr lang="en-NZ" sz="3600" b="1" dirty="0">
                <a:solidFill>
                  <a:srgbClr val="00B0F0"/>
                </a:solidFill>
                <a:cs typeface="Arial" panose="020B0604020202020204" pitchFamily="34" charset="0"/>
              </a:rPr>
              <a:t> </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1275333" cy="78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tle 1">
            <a:extLst>
              <a:ext uri="{FF2B5EF4-FFF2-40B4-BE49-F238E27FC236}">
                <a16:creationId xmlns:a16="http://schemas.microsoft.com/office/drawing/2014/main" id="{1F437474-26BA-4E1B-A38E-3AD863C5048E}"/>
              </a:ext>
            </a:extLst>
          </p:cNvPr>
          <p:cNvSpPr txBox="1">
            <a:spLocks/>
          </p:cNvSpPr>
          <p:nvPr/>
        </p:nvSpPr>
        <p:spPr>
          <a:xfrm>
            <a:off x="1359099" y="152046"/>
            <a:ext cx="6291106" cy="830997"/>
          </a:xfrm>
          <a:prstGeom prst="rect">
            <a:avLst/>
          </a:prstGeom>
        </p:spPr>
        <p:txBody>
          <a:bodyPr vert="horz"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NZ" altLang="ja-JP" sz="2400" b="1" i="1" dirty="0">
                <a:solidFill>
                  <a:schemeClr val="tx2">
                    <a:lumMod val="60000"/>
                    <a:lumOff val="40000"/>
                  </a:schemeClr>
                </a:solidFill>
              </a:rPr>
              <a:t>APLMF Working Groups (WGs)</a:t>
            </a:r>
            <a:br>
              <a:rPr lang="en-NZ" altLang="ja-JP" sz="2400" b="1" i="1" dirty="0">
                <a:solidFill>
                  <a:schemeClr val="tx2">
                    <a:lumMod val="60000"/>
                    <a:lumOff val="40000"/>
                  </a:schemeClr>
                </a:solidFill>
              </a:rPr>
            </a:br>
            <a:r>
              <a:rPr lang="en-NZ" altLang="ja-JP" sz="2400" b="1" i="1" dirty="0">
                <a:solidFill>
                  <a:schemeClr val="tx2">
                    <a:lumMod val="60000"/>
                    <a:lumOff val="40000"/>
                  </a:schemeClr>
                </a:solidFill>
              </a:rPr>
              <a:t>Key activities (2.4) and future focuses (3.2)</a:t>
            </a:r>
          </a:p>
        </p:txBody>
      </p:sp>
      <p:sp>
        <p:nvSpPr>
          <p:cNvPr id="9" name="Content Placeholder 2">
            <a:extLst>
              <a:ext uri="{FF2B5EF4-FFF2-40B4-BE49-F238E27FC236}">
                <a16:creationId xmlns:a16="http://schemas.microsoft.com/office/drawing/2014/main" id="{0E274502-B1AE-4001-A3C1-7CCF37B522F2}"/>
              </a:ext>
            </a:extLst>
          </p:cNvPr>
          <p:cNvSpPr>
            <a:spLocks noGrp="1"/>
          </p:cNvSpPr>
          <p:nvPr>
            <p:ph idx="4294967295"/>
          </p:nvPr>
        </p:nvSpPr>
        <p:spPr>
          <a:xfrm>
            <a:off x="254707" y="1196752"/>
            <a:ext cx="8666391" cy="5032147"/>
          </a:xfrm>
          <a:prstGeom prst="rect">
            <a:avLst/>
          </a:prstGeom>
        </p:spPr>
        <p:txBody>
          <a:bodyPr>
            <a:spAutoFit/>
          </a:bodyPr>
          <a:lstStyle/>
          <a:p>
            <a:pPr marL="0" indent="0">
              <a:spcBef>
                <a:spcPts val="0"/>
              </a:spcBef>
              <a:spcAft>
                <a:spcPts val="600"/>
              </a:spcAft>
              <a:buNone/>
            </a:pPr>
            <a:r>
              <a:rPr lang="en-US" altLang="ja-JP" sz="1800" b="1" dirty="0"/>
              <a:t>4. WG on Metrological Control Systems </a:t>
            </a:r>
            <a:r>
              <a:rPr lang="en-US" altLang="ja-JP" sz="1800" dirty="0"/>
              <a:t>(WG-MCS / </a:t>
            </a:r>
            <a:r>
              <a:rPr lang="en-US" altLang="ja-JP" sz="1800" dirty="0" err="1"/>
              <a:t>Mr</a:t>
            </a:r>
            <a:r>
              <a:rPr lang="en-US" altLang="ja-JP" sz="1800" dirty="0"/>
              <a:t> Guo Su, PR China)</a:t>
            </a:r>
          </a:p>
          <a:p>
            <a:pPr marL="180975" indent="0">
              <a:spcBef>
                <a:spcPts val="0"/>
              </a:spcBef>
              <a:spcAft>
                <a:spcPts val="600"/>
              </a:spcAft>
              <a:buNone/>
            </a:pPr>
            <a:r>
              <a:rPr lang="en-US" altLang="ja-JP" sz="1800" dirty="0"/>
              <a:t>WG covers the metrology systems in the APLMF region, and it is responsible for APLMF guide documents. In OIML, WG liaises with CEEMS AG </a:t>
            </a:r>
            <a:r>
              <a:rPr lang="en-US" altLang="ja-JP" sz="1400" dirty="0">
                <a:solidFill>
                  <a:schemeClr val="accent1"/>
                </a:solidFill>
              </a:rPr>
              <a:t>(Advisory Group on Countries and Economies with Emerging Metrology Systems)</a:t>
            </a:r>
            <a:r>
              <a:rPr lang="en-US" altLang="ja-JP" sz="1800" dirty="0"/>
              <a:t>, OTC </a:t>
            </a:r>
            <a:r>
              <a:rPr lang="en-US" altLang="ja-JP" sz="1400" dirty="0">
                <a:solidFill>
                  <a:schemeClr val="accent1"/>
                </a:solidFill>
              </a:rPr>
              <a:t>(OIML training center)</a:t>
            </a:r>
            <a:r>
              <a:rPr lang="en-US" altLang="ja-JP" sz="1800" dirty="0"/>
              <a:t>, OTE </a:t>
            </a:r>
            <a:r>
              <a:rPr lang="en-US" altLang="ja-JP" sz="1400" dirty="0">
                <a:solidFill>
                  <a:schemeClr val="accent1"/>
                </a:solidFill>
              </a:rPr>
              <a:t>(OIML training event)</a:t>
            </a:r>
            <a:r>
              <a:rPr lang="en-US" altLang="ja-JP" sz="1800" dirty="0"/>
              <a:t>, and RLMO RT </a:t>
            </a:r>
            <a:r>
              <a:rPr lang="en-US" altLang="ja-JP" sz="1400" dirty="0">
                <a:solidFill>
                  <a:schemeClr val="accent1"/>
                </a:solidFill>
              </a:rPr>
              <a:t>(Regional Legal Metrology Organizations Round Table)</a:t>
            </a:r>
            <a:r>
              <a:rPr lang="en-US" altLang="ja-JP" sz="1800" dirty="0"/>
              <a:t> for planning joint events. WG has provided a scholarship to invite experts to PR China. WG supports revisions of OIML D 1, D 14 and D 19 under CEEMS AG. WG supports eLearning modules developed by other WGs. This WG is expected to lead the joint task group on software and to support the workshop in Malaysia.</a:t>
            </a:r>
          </a:p>
          <a:p>
            <a:pPr marL="180975" lvl="0" indent="-180975">
              <a:spcBef>
                <a:spcPts val="0"/>
              </a:spcBef>
              <a:spcAft>
                <a:spcPts val="600"/>
              </a:spcAft>
              <a:buNone/>
            </a:pPr>
            <a:r>
              <a:rPr lang="en-US" altLang="ja-JP" sz="1800" b="1" dirty="0"/>
              <a:t>5. WG on Quality Measurement of Agricultural Products </a:t>
            </a:r>
            <a:r>
              <a:rPr lang="en-US" altLang="ja-JP" sz="1800" dirty="0"/>
              <a:t>(WG-QMAP / </a:t>
            </a:r>
            <a:br>
              <a:rPr lang="en-US" altLang="ja-JP" sz="1800" dirty="0"/>
            </a:br>
            <a:r>
              <a:rPr lang="en-US" altLang="ja-JP" sz="1800" dirty="0" err="1"/>
              <a:t>Ms</a:t>
            </a:r>
            <a:r>
              <a:rPr lang="en-US" altLang="ja-JP" sz="1800" dirty="0"/>
              <a:t> Haslina </a:t>
            </a:r>
            <a:r>
              <a:rPr lang="en-US" altLang="ja-JP" sz="1800" dirty="0" err="1"/>
              <a:t>bte</a:t>
            </a:r>
            <a:r>
              <a:rPr lang="en-US" altLang="ja-JP" sz="1800" dirty="0"/>
              <a:t> Abdul Kadir, Malaysia)</a:t>
            </a:r>
          </a:p>
          <a:p>
            <a:pPr marL="180975" lvl="0" indent="0">
              <a:spcBef>
                <a:spcPts val="0"/>
              </a:spcBef>
              <a:spcAft>
                <a:spcPts val="600"/>
              </a:spcAft>
              <a:buNone/>
            </a:pPr>
            <a:r>
              <a:rPr lang="en-US" altLang="ja-JP" sz="1800" dirty="0"/>
              <a:t>WG covers measuring instruments for agricultural products. This WG is drafting a test procedure for meter-to-meter comparisons for verifying/testing rice moisture meters. APLMF Guide 6 on rice moisture measurement (2017) will be jointly updated. The WG also starts developing an eLearning module for rice moisture measurement. The WG finds a possibility of a new training course on sugar contents and plans a need survey among the member economies.</a:t>
            </a:r>
          </a:p>
        </p:txBody>
      </p:sp>
      <p:sp>
        <p:nvSpPr>
          <p:cNvPr id="3" name="スライド番号プレースホルダー 2">
            <a:extLst>
              <a:ext uri="{FF2B5EF4-FFF2-40B4-BE49-F238E27FC236}">
                <a16:creationId xmlns:a16="http://schemas.microsoft.com/office/drawing/2014/main" id="{888D7B65-8905-4FFC-9A03-795BF7219EDC}"/>
              </a:ext>
            </a:extLst>
          </p:cNvPr>
          <p:cNvSpPr>
            <a:spLocks noGrp="1"/>
          </p:cNvSpPr>
          <p:nvPr>
            <p:ph type="sldNum" sz="quarter" idx="4294967295"/>
          </p:nvPr>
        </p:nvSpPr>
        <p:spPr>
          <a:xfrm>
            <a:off x="3347864" y="6338364"/>
            <a:ext cx="2133600" cy="365125"/>
          </a:xfrm>
        </p:spPr>
        <p:txBody>
          <a:bodyPr/>
          <a:lstStyle/>
          <a:p>
            <a:fld id="{929387B0-0C5B-4C4E-A7A2-F2EEC8CFA766}" type="slidenum">
              <a:rPr lang="en-NZ" smtClean="0"/>
              <a:pPr/>
              <a:t>9</a:t>
            </a:fld>
            <a:endParaRPr lang="en-NZ" dirty="0"/>
          </a:p>
        </p:txBody>
      </p:sp>
    </p:spTree>
    <p:extLst>
      <p:ext uri="{BB962C8B-B14F-4D97-AF65-F5344CB8AC3E}">
        <p14:creationId xmlns:p14="http://schemas.microsoft.com/office/powerpoint/2010/main" val="421311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8013</TotalTime>
  <Words>2084</Words>
  <Application>Microsoft Office PowerPoint</Application>
  <PresentationFormat>On-screen Show (4:3)</PresentationFormat>
  <Paragraphs>181</Paragraphs>
  <Slides>13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Symbol</vt:lpstr>
      <vt:lpstr>Wingdings</vt:lpstr>
      <vt:lpstr>Office Theme</vt:lpstr>
      <vt:lpstr>Asia-Pacific Legal Metrology Forum (APLMF) Report to RLMO </vt:lpstr>
      <vt:lpstr>Asia-Pacific Legal Metrology Forum </vt:lpstr>
      <vt:lpstr>APLMF Activities </vt:lpstr>
      <vt:lpstr>APLMF Activities </vt:lpstr>
      <vt:lpstr>Verification of Fuel Dispensers and NAWI  </vt:lpstr>
      <vt:lpstr>APLMF Updates </vt:lpstr>
      <vt:lpstr> </vt:lpstr>
      <vt:lpstr> </vt:lpstr>
      <vt:lpstr> </vt:lpstr>
      <vt:lpstr> </vt:lpstr>
      <vt:lpstr> </vt:lpstr>
      <vt:lpstr> </vt:lpstr>
      <vt:lpstr>PowerPoint Presentation</vt:lpstr>
    </vt:vector>
  </TitlesOfParts>
  <Company>Ministry of Economic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to SCSC</dc:title>
  <dc:creator>Stephen O'Brien</dc:creator>
  <cp:lastModifiedBy>Ehrlich, Charles D. (Fed)</cp:lastModifiedBy>
  <cp:revision>188</cp:revision>
  <cp:lastPrinted>2016-08-07T03:34:42Z</cp:lastPrinted>
  <dcterms:created xsi:type="dcterms:W3CDTF">2016-02-16T04:27:58Z</dcterms:created>
  <dcterms:modified xsi:type="dcterms:W3CDTF">2022-10-06T01:07:33Z</dcterms:modified>
</cp:coreProperties>
</file>